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Lst>
  <p:notesMasterIdLst>
    <p:notesMasterId r:id="rId72"/>
  </p:notesMasterIdLst>
  <p:sldIdLst>
    <p:sldId id="256" r:id="rId2"/>
    <p:sldId id="358" r:id="rId3"/>
    <p:sldId id="359" r:id="rId4"/>
    <p:sldId id="360" r:id="rId5"/>
    <p:sldId id="361" r:id="rId6"/>
    <p:sldId id="362" r:id="rId7"/>
    <p:sldId id="363" r:id="rId8"/>
    <p:sldId id="395" r:id="rId9"/>
    <p:sldId id="264" r:id="rId10"/>
    <p:sldId id="383" r:id="rId11"/>
    <p:sldId id="265" r:id="rId12"/>
    <p:sldId id="394" r:id="rId13"/>
    <p:sldId id="270" r:id="rId14"/>
    <p:sldId id="269" r:id="rId15"/>
    <p:sldId id="271" r:id="rId16"/>
    <p:sldId id="385" r:id="rId17"/>
    <p:sldId id="388" r:id="rId18"/>
    <p:sldId id="386" r:id="rId19"/>
    <p:sldId id="272" r:id="rId20"/>
    <p:sldId id="387" r:id="rId21"/>
    <p:sldId id="391" r:id="rId22"/>
    <p:sldId id="392" r:id="rId23"/>
    <p:sldId id="393" r:id="rId24"/>
    <p:sldId id="274" r:id="rId25"/>
    <p:sldId id="389" r:id="rId26"/>
    <p:sldId id="275" r:id="rId27"/>
    <p:sldId id="276" r:id="rId28"/>
    <p:sldId id="382" r:id="rId29"/>
    <p:sldId id="357" r:id="rId30"/>
    <p:sldId id="257" r:id="rId31"/>
    <p:sldId id="261" r:id="rId32"/>
    <p:sldId id="348" r:id="rId33"/>
    <p:sldId id="320" r:id="rId34"/>
    <p:sldId id="322" r:id="rId35"/>
    <p:sldId id="321" r:id="rId36"/>
    <p:sldId id="397" r:id="rId37"/>
    <p:sldId id="396" r:id="rId38"/>
    <p:sldId id="367" r:id="rId39"/>
    <p:sldId id="368" r:id="rId40"/>
    <p:sldId id="365" r:id="rId41"/>
    <p:sldId id="366" r:id="rId42"/>
    <p:sldId id="341" r:id="rId43"/>
    <p:sldId id="342" r:id="rId44"/>
    <p:sldId id="343" r:id="rId45"/>
    <p:sldId id="344" r:id="rId46"/>
    <p:sldId id="345" r:id="rId47"/>
    <p:sldId id="346" r:id="rId48"/>
    <p:sldId id="356" r:id="rId49"/>
    <p:sldId id="400" r:id="rId50"/>
    <p:sldId id="398" r:id="rId51"/>
    <p:sldId id="347" r:id="rId52"/>
    <p:sldId id="349" r:id="rId53"/>
    <p:sldId id="399" r:id="rId54"/>
    <p:sldId id="353" r:id="rId55"/>
    <p:sldId id="352" r:id="rId56"/>
    <p:sldId id="351" r:id="rId57"/>
    <p:sldId id="372" r:id="rId58"/>
    <p:sldId id="374" r:id="rId59"/>
    <p:sldId id="375" r:id="rId60"/>
    <p:sldId id="401" r:id="rId61"/>
    <p:sldId id="354" r:id="rId62"/>
    <p:sldId id="402" r:id="rId63"/>
    <p:sldId id="403" r:id="rId64"/>
    <p:sldId id="378" r:id="rId65"/>
    <p:sldId id="384" r:id="rId66"/>
    <p:sldId id="404" r:id="rId67"/>
    <p:sldId id="376" r:id="rId68"/>
    <p:sldId id="377" r:id="rId69"/>
    <p:sldId id="379" r:id="rId70"/>
    <p:sldId id="355"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5FAC73-CB1B-4C5E-8F03-BC99ACA3EBB1}" v="4" dt="2022-10-26T17:57:05.8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132" autoAdjust="0"/>
  </p:normalViewPr>
  <p:slideViewPr>
    <p:cSldViewPr snapToGrid="0">
      <p:cViewPr varScale="1">
        <p:scale>
          <a:sx n="75" d="100"/>
          <a:sy n="75" d="100"/>
        </p:scale>
        <p:origin x="78" y="285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Chad" userId="29e26967-ee32-4210-a1e6-19e5305e9c5f" providerId="ADAL" clId="{E8C2C8D3-1B8A-4160-8F2B-557542B14D23}"/>
    <pc:docChg chg="modSld">
      <pc:chgData name="Johnson, Chad" userId="29e26967-ee32-4210-a1e6-19e5305e9c5f" providerId="ADAL" clId="{E8C2C8D3-1B8A-4160-8F2B-557542B14D23}" dt="2022-10-17T18:03:26.972" v="0"/>
      <pc:docMkLst>
        <pc:docMk/>
      </pc:docMkLst>
      <pc:sldChg chg="delDesignElem">
        <pc:chgData name="Johnson, Chad" userId="29e26967-ee32-4210-a1e6-19e5305e9c5f" providerId="ADAL" clId="{E8C2C8D3-1B8A-4160-8F2B-557542B14D23}" dt="2022-10-17T18:03:26.972" v="0"/>
        <pc:sldMkLst>
          <pc:docMk/>
          <pc:sldMk cId="1109408754" sldId="363"/>
        </pc:sldMkLst>
      </pc:sldChg>
    </pc:docChg>
  </pc:docChgLst>
  <pc:docChgLst>
    <pc:chgData name="Johnson, Chad" userId="29e26967-ee32-4210-a1e6-19e5305e9c5f" providerId="ADAL" clId="{051D752C-A493-47FA-9D88-2778B5057C7A}"/>
    <pc:docChg chg="delSld modSld">
      <pc:chgData name="Johnson, Chad" userId="29e26967-ee32-4210-a1e6-19e5305e9c5f" providerId="ADAL" clId="{051D752C-A493-47FA-9D88-2778B5057C7A}" dt="2021-03-11T15:59:36.698" v="10" actId="47"/>
      <pc:docMkLst>
        <pc:docMk/>
      </pc:docMkLst>
      <pc:sldChg chg="modSp mod">
        <pc:chgData name="Johnson, Chad" userId="29e26967-ee32-4210-a1e6-19e5305e9c5f" providerId="ADAL" clId="{051D752C-A493-47FA-9D88-2778B5057C7A}" dt="2021-03-11T15:25:55.061" v="9"/>
        <pc:sldMkLst>
          <pc:docMk/>
          <pc:sldMk cId="2051058274" sldId="256"/>
        </pc:sldMkLst>
        <pc:spChg chg="mod">
          <ac:chgData name="Johnson, Chad" userId="29e26967-ee32-4210-a1e6-19e5305e9c5f" providerId="ADAL" clId="{051D752C-A493-47FA-9D88-2778B5057C7A}" dt="2021-03-11T15:25:46.173" v="8" actId="20577"/>
          <ac:spMkLst>
            <pc:docMk/>
            <pc:sldMk cId="2051058274" sldId="256"/>
            <ac:spMk id="2" creationId="{BE6A06DF-F722-4988-BC89-851B8C82FDE0}"/>
          </ac:spMkLst>
        </pc:spChg>
        <pc:spChg chg="mod">
          <ac:chgData name="Johnson, Chad" userId="29e26967-ee32-4210-a1e6-19e5305e9c5f" providerId="ADAL" clId="{051D752C-A493-47FA-9D88-2778B5057C7A}" dt="2021-03-11T15:25:55.061" v="9"/>
          <ac:spMkLst>
            <pc:docMk/>
            <pc:sldMk cId="2051058274" sldId="256"/>
            <ac:spMk id="3" creationId="{82E07F94-A1B7-4386-B249-3F37A1222475}"/>
          </ac:spMkLst>
        </pc:spChg>
      </pc:sldChg>
      <pc:sldChg chg="modSp">
        <pc:chgData name="Johnson, Chad" userId="29e26967-ee32-4210-a1e6-19e5305e9c5f" providerId="ADAL" clId="{051D752C-A493-47FA-9D88-2778B5057C7A}" dt="2021-03-11T15:25:55.061" v="9"/>
        <pc:sldMkLst>
          <pc:docMk/>
          <pc:sldMk cId="4132930610" sldId="257"/>
        </pc:sldMkLst>
        <pc:spChg chg="mod">
          <ac:chgData name="Johnson, Chad" userId="29e26967-ee32-4210-a1e6-19e5305e9c5f" providerId="ADAL" clId="{051D752C-A493-47FA-9D88-2778B5057C7A}" dt="2021-03-11T15:25:55.061" v="9"/>
          <ac:spMkLst>
            <pc:docMk/>
            <pc:sldMk cId="4132930610" sldId="257"/>
            <ac:spMk id="5" creationId="{AFE65FDA-82CA-4D56-B11E-F092F66AE6A4}"/>
          </ac:spMkLst>
        </pc:spChg>
      </pc:sldChg>
      <pc:sldChg chg="modSp del">
        <pc:chgData name="Johnson, Chad" userId="29e26967-ee32-4210-a1e6-19e5305e9c5f" providerId="ADAL" clId="{051D752C-A493-47FA-9D88-2778B5057C7A}" dt="2021-03-11T15:59:36.698" v="10" actId="47"/>
        <pc:sldMkLst>
          <pc:docMk/>
          <pc:sldMk cId="485159264" sldId="258"/>
        </pc:sldMkLst>
        <pc:spChg chg="mod">
          <ac:chgData name="Johnson, Chad" userId="29e26967-ee32-4210-a1e6-19e5305e9c5f" providerId="ADAL" clId="{051D752C-A493-47FA-9D88-2778B5057C7A}" dt="2021-03-11T15:25:55.061" v="9"/>
          <ac:spMkLst>
            <pc:docMk/>
            <pc:sldMk cId="485159264" sldId="258"/>
            <ac:spMk id="5" creationId="{410A0945-896E-47B8-A535-FACC25854BBA}"/>
          </ac:spMkLst>
        </pc:spChg>
      </pc:sldChg>
      <pc:sldChg chg="modSp">
        <pc:chgData name="Johnson, Chad" userId="29e26967-ee32-4210-a1e6-19e5305e9c5f" providerId="ADAL" clId="{051D752C-A493-47FA-9D88-2778B5057C7A}" dt="2021-03-11T15:25:55.061" v="9"/>
        <pc:sldMkLst>
          <pc:docMk/>
          <pc:sldMk cId="593599469" sldId="261"/>
        </pc:sldMkLst>
        <pc:spChg chg="mod">
          <ac:chgData name="Johnson, Chad" userId="29e26967-ee32-4210-a1e6-19e5305e9c5f" providerId="ADAL" clId="{051D752C-A493-47FA-9D88-2778B5057C7A}" dt="2021-03-11T15:25:55.061" v="9"/>
          <ac:spMkLst>
            <pc:docMk/>
            <pc:sldMk cId="593599469" sldId="261"/>
            <ac:spMk id="5" creationId="{D75BA438-378E-4E44-B11C-1FC858783133}"/>
          </ac:spMkLst>
        </pc:spChg>
      </pc:sldChg>
      <pc:sldChg chg="del">
        <pc:chgData name="Johnson, Chad" userId="29e26967-ee32-4210-a1e6-19e5305e9c5f" providerId="ADAL" clId="{051D752C-A493-47FA-9D88-2778B5057C7A}" dt="2021-03-11T15:59:36.698" v="10" actId="47"/>
        <pc:sldMkLst>
          <pc:docMk/>
          <pc:sldMk cId="1334267000" sldId="265"/>
        </pc:sldMkLst>
      </pc:sldChg>
      <pc:sldChg chg="modSp del">
        <pc:chgData name="Johnson, Chad" userId="29e26967-ee32-4210-a1e6-19e5305e9c5f" providerId="ADAL" clId="{051D752C-A493-47FA-9D88-2778B5057C7A}" dt="2021-03-11T15:59:36.698" v="10" actId="47"/>
        <pc:sldMkLst>
          <pc:docMk/>
          <pc:sldMk cId="1024646639" sldId="268"/>
        </pc:sldMkLst>
        <pc:spChg chg="mod">
          <ac:chgData name="Johnson, Chad" userId="29e26967-ee32-4210-a1e6-19e5305e9c5f" providerId="ADAL" clId="{051D752C-A493-47FA-9D88-2778B5057C7A}" dt="2021-03-11T15:25:55.061" v="9"/>
          <ac:spMkLst>
            <pc:docMk/>
            <pc:sldMk cId="1024646639" sldId="268"/>
            <ac:spMk id="5" creationId="{AF67ED51-7731-4E71-BD3F-6CA2228EC433}"/>
          </ac:spMkLst>
        </pc:spChg>
      </pc:sldChg>
      <pc:sldChg chg="del">
        <pc:chgData name="Johnson, Chad" userId="29e26967-ee32-4210-a1e6-19e5305e9c5f" providerId="ADAL" clId="{051D752C-A493-47FA-9D88-2778B5057C7A}" dt="2021-03-11T15:59:36.698" v="10" actId="47"/>
        <pc:sldMkLst>
          <pc:docMk/>
          <pc:sldMk cId="3804943426" sldId="285"/>
        </pc:sldMkLst>
      </pc:sldChg>
      <pc:sldChg chg="modSp del">
        <pc:chgData name="Johnson, Chad" userId="29e26967-ee32-4210-a1e6-19e5305e9c5f" providerId="ADAL" clId="{051D752C-A493-47FA-9D88-2778B5057C7A}" dt="2021-03-11T15:59:36.698" v="10" actId="47"/>
        <pc:sldMkLst>
          <pc:docMk/>
          <pc:sldMk cId="2536812058" sldId="286"/>
        </pc:sldMkLst>
        <pc:spChg chg="mod">
          <ac:chgData name="Johnson, Chad" userId="29e26967-ee32-4210-a1e6-19e5305e9c5f" providerId="ADAL" clId="{051D752C-A493-47FA-9D88-2778B5057C7A}" dt="2021-03-11T15:25:55.061" v="9"/>
          <ac:spMkLst>
            <pc:docMk/>
            <pc:sldMk cId="2536812058" sldId="286"/>
            <ac:spMk id="5" creationId="{F016F73D-CE08-443E-A391-BDE8A154F6DE}"/>
          </ac:spMkLst>
        </pc:spChg>
      </pc:sldChg>
      <pc:sldChg chg="modSp del">
        <pc:chgData name="Johnson, Chad" userId="29e26967-ee32-4210-a1e6-19e5305e9c5f" providerId="ADAL" clId="{051D752C-A493-47FA-9D88-2778B5057C7A}" dt="2021-03-11T15:59:36.698" v="10" actId="47"/>
        <pc:sldMkLst>
          <pc:docMk/>
          <pc:sldMk cId="2656663941" sldId="288"/>
        </pc:sldMkLst>
        <pc:spChg chg="mod">
          <ac:chgData name="Johnson, Chad" userId="29e26967-ee32-4210-a1e6-19e5305e9c5f" providerId="ADAL" clId="{051D752C-A493-47FA-9D88-2778B5057C7A}" dt="2021-03-11T15:25:55.061" v="9"/>
          <ac:spMkLst>
            <pc:docMk/>
            <pc:sldMk cId="2656663941" sldId="288"/>
            <ac:spMk id="110" creationId="{3E568554-001C-454E-86CE-9BA569F7EBA7}"/>
          </ac:spMkLst>
        </pc:spChg>
      </pc:sldChg>
      <pc:sldChg chg="modSp del">
        <pc:chgData name="Johnson, Chad" userId="29e26967-ee32-4210-a1e6-19e5305e9c5f" providerId="ADAL" clId="{051D752C-A493-47FA-9D88-2778B5057C7A}" dt="2021-03-11T15:59:36.698" v="10" actId="47"/>
        <pc:sldMkLst>
          <pc:docMk/>
          <pc:sldMk cId="3937618077" sldId="296"/>
        </pc:sldMkLst>
        <pc:spChg chg="mod">
          <ac:chgData name="Johnson, Chad" userId="29e26967-ee32-4210-a1e6-19e5305e9c5f" providerId="ADAL" clId="{051D752C-A493-47FA-9D88-2778B5057C7A}" dt="2021-03-11T15:25:55.061" v="9"/>
          <ac:spMkLst>
            <pc:docMk/>
            <pc:sldMk cId="3937618077" sldId="296"/>
            <ac:spMk id="5" creationId="{FC412BBF-F4CC-4C50-9227-469388BFFF34}"/>
          </ac:spMkLst>
        </pc:spChg>
      </pc:sldChg>
      <pc:sldChg chg="modSp del">
        <pc:chgData name="Johnson, Chad" userId="29e26967-ee32-4210-a1e6-19e5305e9c5f" providerId="ADAL" clId="{051D752C-A493-47FA-9D88-2778B5057C7A}" dt="2021-03-11T15:59:36.698" v="10" actId="47"/>
        <pc:sldMkLst>
          <pc:docMk/>
          <pc:sldMk cId="1964660209" sldId="297"/>
        </pc:sldMkLst>
        <pc:spChg chg="mod">
          <ac:chgData name="Johnson, Chad" userId="29e26967-ee32-4210-a1e6-19e5305e9c5f" providerId="ADAL" clId="{051D752C-A493-47FA-9D88-2778B5057C7A}" dt="2021-03-11T15:25:55.061" v="9"/>
          <ac:spMkLst>
            <pc:docMk/>
            <pc:sldMk cId="1964660209" sldId="297"/>
            <ac:spMk id="5" creationId="{40A059F2-51BE-4364-A136-A12FE05F1FDF}"/>
          </ac:spMkLst>
        </pc:spChg>
      </pc:sldChg>
      <pc:sldChg chg="modSp del">
        <pc:chgData name="Johnson, Chad" userId="29e26967-ee32-4210-a1e6-19e5305e9c5f" providerId="ADAL" clId="{051D752C-A493-47FA-9D88-2778B5057C7A}" dt="2021-03-11T15:59:36.698" v="10" actId="47"/>
        <pc:sldMkLst>
          <pc:docMk/>
          <pc:sldMk cId="3938595454" sldId="301"/>
        </pc:sldMkLst>
        <pc:spChg chg="mod">
          <ac:chgData name="Johnson, Chad" userId="29e26967-ee32-4210-a1e6-19e5305e9c5f" providerId="ADAL" clId="{051D752C-A493-47FA-9D88-2778B5057C7A}" dt="2021-03-11T15:25:55.061" v="9"/>
          <ac:spMkLst>
            <pc:docMk/>
            <pc:sldMk cId="3938595454" sldId="301"/>
            <ac:spMk id="5" creationId="{5DD378EA-69CE-41C4-8669-D9141F7ECE52}"/>
          </ac:spMkLst>
        </pc:spChg>
      </pc:sldChg>
      <pc:sldChg chg="modSp del">
        <pc:chgData name="Johnson, Chad" userId="29e26967-ee32-4210-a1e6-19e5305e9c5f" providerId="ADAL" clId="{051D752C-A493-47FA-9D88-2778B5057C7A}" dt="2021-03-11T15:59:36.698" v="10" actId="47"/>
        <pc:sldMkLst>
          <pc:docMk/>
          <pc:sldMk cId="3113266383" sldId="310"/>
        </pc:sldMkLst>
        <pc:spChg chg="mod">
          <ac:chgData name="Johnson, Chad" userId="29e26967-ee32-4210-a1e6-19e5305e9c5f" providerId="ADAL" clId="{051D752C-A493-47FA-9D88-2778B5057C7A}" dt="2021-03-11T15:25:55.061" v="9"/>
          <ac:spMkLst>
            <pc:docMk/>
            <pc:sldMk cId="3113266383" sldId="310"/>
            <ac:spMk id="35" creationId="{3F8C88B1-2D5C-4CEC-A7E4-DD7583C81F89}"/>
          </ac:spMkLst>
        </pc:spChg>
      </pc:sldChg>
      <pc:sldChg chg="modSp">
        <pc:chgData name="Johnson, Chad" userId="29e26967-ee32-4210-a1e6-19e5305e9c5f" providerId="ADAL" clId="{051D752C-A493-47FA-9D88-2778B5057C7A}" dt="2021-03-11T15:25:55.061" v="9"/>
        <pc:sldMkLst>
          <pc:docMk/>
          <pc:sldMk cId="2217065013" sldId="320"/>
        </pc:sldMkLst>
        <pc:spChg chg="mod">
          <ac:chgData name="Johnson, Chad" userId="29e26967-ee32-4210-a1e6-19e5305e9c5f" providerId="ADAL" clId="{051D752C-A493-47FA-9D88-2778B5057C7A}" dt="2021-03-11T15:25:55.061" v="9"/>
          <ac:spMkLst>
            <pc:docMk/>
            <pc:sldMk cId="2217065013" sldId="320"/>
            <ac:spMk id="5" creationId="{5224772D-174D-48AA-B9B1-E667723C61A1}"/>
          </ac:spMkLst>
        </pc:spChg>
      </pc:sldChg>
      <pc:sldChg chg="modSp">
        <pc:chgData name="Johnson, Chad" userId="29e26967-ee32-4210-a1e6-19e5305e9c5f" providerId="ADAL" clId="{051D752C-A493-47FA-9D88-2778B5057C7A}" dt="2021-03-11T15:25:55.061" v="9"/>
        <pc:sldMkLst>
          <pc:docMk/>
          <pc:sldMk cId="304651888" sldId="321"/>
        </pc:sldMkLst>
        <pc:spChg chg="mod">
          <ac:chgData name="Johnson, Chad" userId="29e26967-ee32-4210-a1e6-19e5305e9c5f" providerId="ADAL" clId="{051D752C-A493-47FA-9D88-2778B5057C7A}" dt="2021-03-11T15:25:55.061" v="9"/>
          <ac:spMkLst>
            <pc:docMk/>
            <pc:sldMk cId="304651888" sldId="321"/>
            <ac:spMk id="6" creationId="{9494CBC9-8F27-421D-BEB2-CA84DF505ACD}"/>
          </ac:spMkLst>
        </pc:spChg>
      </pc:sldChg>
      <pc:sldChg chg="modSp">
        <pc:chgData name="Johnson, Chad" userId="29e26967-ee32-4210-a1e6-19e5305e9c5f" providerId="ADAL" clId="{051D752C-A493-47FA-9D88-2778B5057C7A}" dt="2021-03-11T15:25:55.061" v="9"/>
        <pc:sldMkLst>
          <pc:docMk/>
          <pc:sldMk cId="1122556075" sldId="322"/>
        </pc:sldMkLst>
        <pc:spChg chg="mod">
          <ac:chgData name="Johnson, Chad" userId="29e26967-ee32-4210-a1e6-19e5305e9c5f" providerId="ADAL" clId="{051D752C-A493-47FA-9D88-2778B5057C7A}" dt="2021-03-11T15:25:55.061" v="9"/>
          <ac:spMkLst>
            <pc:docMk/>
            <pc:sldMk cId="1122556075" sldId="322"/>
            <ac:spMk id="5" creationId="{6C29C49C-2DD2-4081-B6B3-9F8BEB604A45}"/>
          </ac:spMkLst>
        </pc:spChg>
      </pc:sldChg>
      <pc:sldChg chg="modSp">
        <pc:chgData name="Johnson, Chad" userId="29e26967-ee32-4210-a1e6-19e5305e9c5f" providerId="ADAL" clId="{051D752C-A493-47FA-9D88-2778B5057C7A}" dt="2021-03-11T15:25:55.061" v="9"/>
        <pc:sldMkLst>
          <pc:docMk/>
          <pc:sldMk cId="1210505633" sldId="324"/>
        </pc:sldMkLst>
        <pc:spChg chg="mod">
          <ac:chgData name="Johnson, Chad" userId="29e26967-ee32-4210-a1e6-19e5305e9c5f" providerId="ADAL" clId="{051D752C-A493-47FA-9D88-2778B5057C7A}" dt="2021-03-11T15:25:55.061" v="9"/>
          <ac:spMkLst>
            <pc:docMk/>
            <pc:sldMk cId="1210505633" sldId="324"/>
            <ac:spMk id="5" creationId="{88274261-C0F5-4D08-A5E6-AE123323DBD5}"/>
          </ac:spMkLst>
        </pc:spChg>
      </pc:sldChg>
      <pc:sldChg chg="modSp">
        <pc:chgData name="Johnson, Chad" userId="29e26967-ee32-4210-a1e6-19e5305e9c5f" providerId="ADAL" clId="{051D752C-A493-47FA-9D88-2778B5057C7A}" dt="2021-03-11T15:25:55.061" v="9"/>
        <pc:sldMkLst>
          <pc:docMk/>
          <pc:sldMk cId="3947845037" sldId="325"/>
        </pc:sldMkLst>
        <pc:spChg chg="mod">
          <ac:chgData name="Johnson, Chad" userId="29e26967-ee32-4210-a1e6-19e5305e9c5f" providerId="ADAL" clId="{051D752C-A493-47FA-9D88-2778B5057C7A}" dt="2021-03-11T15:25:55.061" v="9"/>
          <ac:spMkLst>
            <pc:docMk/>
            <pc:sldMk cId="3947845037" sldId="325"/>
            <ac:spMk id="5" creationId="{6DFC5D56-32DD-4AB2-BBBE-BEE943ED7842}"/>
          </ac:spMkLst>
        </pc:spChg>
      </pc:sldChg>
      <pc:sldChg chg="modSp del">
        <pc:chgData name="Johnson, Chad" userId="29e26967-ee32-4210-a1e6-19e5305e9c5f" providerId="ADAL" clId="{051D752C-A493-47FA-9D88-2778B5057C7A}" dt="2021-03-11T15:59:36.698" v="10" actId="47"/>
        <pc:sldMkLst>
          <pc:docMk/>
          <pc:sldMk cId="3456700613" sldId="326"/>
        </pc:sldMkLst>
        <pc:spChg chg="mod">
          <ac:chgData name="Johnson, Chad" userId="29e26967-ee32-4210-a1e6-19e5305e9c5f" providerId="ADAL" clId="{051D752C-A493-47FA-9D88-2778B5057C7A}" dt="2021-03-11T15:25:55.061" v="9"/>
          <ac:spMkLst>
            <pc:docMk/>
            <pc:sldMk cId="3456700613" sldId="326"/>
            <ac:spMk id="5" creationId="{72DAB7EB-2029-4425-9C49-7E220ACD82C6}"/>
          </ac:spMkLst>
        </pc:spChg>
      </pc:sldChg>
      <pc:sldChg chg="modSp">
        <pc:chgData name="Johnson, Chad" userId="29e26967-ee32-4210-a1e6-19e5305e9c5f" providerId="ADAL" clId="{051D752C-A493-47FA-9D88-2778B5057C7A}" dt="2021-03-11T15:25:55.061" v="9"/>
        <pc:sldMkLst>
          <pc:docMk/>
          <pc:sldMk cId="1019347249" sldId="348"/>
        </pc:sldMkLst>
        <pc:spChg chg="mod">
          <ac:chgData name="Johnson, Chad" userId="29e26967-ee32-4210-a1e6-19e5305e9c5f" providerId="ADAL" clId="{051D752C-A493-47FA-9D88-2778B5057C7A}" dt="2021-03-11T15:25:55.061" v="9"/>
          <ac:spMkLst>
            <pc:docMk/>
            <pc:sldMk cId="1019347249" sldId="348"/>
            <ac:spMk id="5" creationId="{527899B9-966F-4B6D-A437-4D1982413F9F}"/>
          </ac:spMkLst>
        </pc:spChg>
      </pc:sldChg>
      <pc:sldChg chg="modSp">
        <pc:chgData name="Johnson, Chad" userId="29e26967-ee32-4210-a1e6-19e5305e9c5f" providerId="ADAL" clId="{051D752C-A493-47FA-9D88-2778B5057C7A}" dt="2021-03-11T15:25:55.061" v="9"/>
        <pc:sldMkLst>
          <pc:docMk/>
          <pc:sldMk cId="2410759408" sldId="357"/>
        </pc:sldMkLst>
        <pc:spChg chg="mod">
          <ac:chgData name="Johnson, Chad" userId="29e26967-ee32-4210-a1e6-19e5305e9c5f" providerId="ADAL" clId="{051D752C-A493-47FA-9D88-2778B5057C7A}" dt="2021-03-11T15:25:55.061" v="9"/>
          <ac:spMkLst>
            <pc:docMk/>
            <pc:sldMk cId="2410759408" sldId="357"/>
            <ac:spMk id="5" creationId="{DDC744B2-0353-4C12-B221-C834721093F6}"/>
          </ac:spMkLst>
        </pc:spChg>
      </pc:sldChg>
      <pc:sldChg chg="modSp del">
        <pc:chgData name="Johnson, Chad" userId="29e26967-ee32-4210-a1e6-19e5305e9c5f" providerId="ADAL" clId="{051D752C-A493-47FA-9D88-2778B5057C7A}" dt="2021-03-11T15:59:36.698" v="10" actId="47"/>
        <pc:sldMkLst>
          <pc:docMk/>
          <pc:sldMk cId="2051194250" sldId="359"/>
        </pc:sldMkLst>
        <pc:spChg chg="mod">
          <ac:chgData name="Johnson, Chad" userId="29e26967-ee32-4210-a1e6-19e5305e9c5f" providerId="ADAL" clId="{051D752C-A493-47FA-9D88-2778B5057C7A}" dt="2021-03-11T15:25:55.061" v="9"/>
          <ac:spMkLst>
            <pc:docMk/>
            <pc:sldMk cId="2051194250" sldId="359"/>
            <ac:spMk id="5" creationId="{8020F033-E1C2-4A2D-9F51-55C5053A1CFF}"/>
          </ac:spMkLst>
        </pc:spChg>
      </pc:sldChg>
      <pc:sldChg chg="del">
        <pc:chgData name="Johnson, Chad" userId="29e26967-ee32-4210-a1e6-19e5305e9c5f" providerId="ADAL" clId="{051D752C-A493-47FA-9D88-2778B5057C7A}" dt="2021-03-11T15:59:36.698" v="10" actId="47"/>
        <pc:sldMkLst>
          <pc:docMk/>
          <pc:sldMk cId="2660908176" sldId="360"/>
        </pc:sldMkLst>
      </pc:sldChg>
      <pc:sldChg chg="modSp del">
        <pc:chgData name="Johnson, Chad" userId="29e26967-ee32-4210-a1e6-19e5305e9c5f" providerId="ADAL" clId="{051D752C-A493-47FA-9D88-2778B5057C7A}" dt="2021-03-11T15:59:36.698" v="10" actId="47"/>
        <pc:sldMkLst>
          <pc:docMk/>
          <pc:sldMk cId="1738297906" sldId="361"/>
        </pc:sldMkLst>
        <pc:spChg chg="mod">
          <ac:chgData name="Johnson, Chad" userId="29e26967-ee32-4210-a1e6-19e5305e9c5f" providerId="ADAL" clId="{051D752C-A493-47FA-9D88-2778B5057C7A}" dt="2021-03-11T15:25:55.061" v="9"/>
          <ac:spMkLst>
            <pc:docMk/>
            <pc:sldMk cId="1738297906" sldId="361"/>
            <ac:spMk id="5" creationId="{5A33AEA9-E714-4C0D-B77C-D31D36DFC954}"/>
          </ac:spMkLst>
        </pc:spChg>
      </pc:sldChg>
      <pc:sldChg chg="del">
        <pc:chgData name="Johnson, Chad" userId="29e26967-ee32-4210-a1e6-19e5305e9c5f" providerId="ADAL" clId="{051D752C-A493-47FA-9D88-2778B5057C7A}" dt="2021-03-11T15:59:36.698" v="10" actId="47"/>
        <pc:sldMkLst>
          <pc:docMk/>
          <pc:sldMk cId="938047088" sldId="362"/>
        </pc:sldMkLst>
      </pc:sldChg>
    </pc:docChg>
  </pc:docChgLst>
  <pc:docChgLst>
    <pc:chgData name="Johnson, Chad" userId="29e26967-ee32-4210-a1e6-19e5305e9c5f" providerId="ADAL" clId="{4D5FAC73-CB1B-4C5E-8F03-BC99ACA3EBB1}"/>
    <pc:docChg chg="undo custSel addSld modSld sldOrd">
      <pc:chgData name="Johnson, Chad" userId="29e26967-ee32-4210-a1e6-19e5305e9c5f" providerId="ADAL" clId="{4D5FAC73-CB1B-4C5E-8F03-BC99ACA3EBB1}" dt="2022-10-26T17:57:06.060" v="247" actId="1076"/>
      <pc:docMkLst>
        <pc:docMk/>
      </pc:docMkLst>
      <pc:sldChg chg="ord">
        <pc:chgData name="Johnson, Chad" userId="29e26967-ee32-4210-a1e6-19e5305e9c5f" providerId="ADAL" clId="{4D5FAC73-CB1B-4C5E-8F03-BC99ACA3EBB1}" dt="2022-10-26T17:55:08.510" v="243"/>
        <pc:sldMkLst>
          <pc:docMk/>
          <pc:sldMk cId="3060803647" sldId="354"/>
        </pc:sldMkLst>
      </pc:sldChg>
      <pc:sldChg chg="modSp mod chgLayout">
        <pc:chgData name="Johnson, Chad" userId="29e26967-ee32-4210-a1e6-19e5305e9c5f" providerId="ADAL" clId="{4D5FAC73-CB1B-4C5E-8F03-BC99ACA3EBB1}" dt="2022-10-26T17:54:47.761" v="236" actId="27636"/>
        <pc:sldMkLst>
          <pc:docMk/>
          <pc:sldMk cId="3963662038" sldId="372"/>
        </pc:sldMkLst>
        <pc:spChg chg="mod ord">
          <ac:chgData name="Johnson, Chad" userId="29e26967-ee32-4210-a1e6-19e5305e9c5f" providerId="ADAL" clId="{4D5FAC73-CB1B-4C5E-8F03-BC99ACA3EBB1}" dt="2022-10-26T17:54:47.736" v="235" actId="700"/>
          <ac:spMkLst>
            <pc:docMk/>
            <pc:sldMk cId="3963662038" sldId="372"/>
            <ac:spMk id="2" creationId="{E4AA394B-A4F5-4DB9-B9E3-07C06E069B7C}"/>
          </ac:spMkLst>
        </pc:spChg>
        <pc:spChg chg="mod ord">
          <ac:chgData name="Johnson, Chad" userId="29e26967-ee32-4210-a1e6-19e5305e9c5f" providerId="ADAL" clId="{4D5FAC73-CB1B-4C5E-8F03-BC99ACA3EBB1}" dt="2022-10-26T17:54:47.761" v="236" actId="27636"/>
          <ac:spMkLst>
            <pc:docMk/>
            <pc:sldMk cId="3963662038" sldId="372"/>
            <ac:spMk id="3" creationId="{4E44023F-99B4-46C4-BB68-AFE3DAC2472A}"/>
          </ac:spMkLst>
        </pc:spChg>
      </pc:sldChg>
      <pc:sldChg chg="modSp mod chgLayout">
        <pc:chgData name="Johnson, Chad" userId="29e26967-ee32-4210-a1e6-19e5305e9c5f" providerId="ADAL" clId="{4D5FAC73-CB1B-4C5E-8F03-BC99ACA3EBB1}" dt="2022-10-26T17:54:55.758" v="241" actId="20577"/>
        <pc:sldMkLst>
          <pc:docMk/>
          <pc:sldMk cId="1695928461" sldId="374"/>
        </pc:sldMkLst>
        <pc:spChg chg="mod ord">
          <ac:chgData name="Johnson, Chad" userId="29e26967-ee32-4210-a1e6-19e5305e9c5f" providerId="ADAL" clId="{4D5FAC73-CB1B-4C5E-8F03-BC99ACA3EBB1}" dt="2022-10-26T17:54:55.758" v="241" actId="20577"/>
          <ac:spMkLst>
            <pc:docMk/>
            <pc:sldMk cId="1695928461" sldId="374"/>
            <ac:spMk id="2" creationId="{EFC63B66-DDCC-4D3D-A11A-20440063C583}"/>
          </ac:spMkLst>
        </pc:spChg>
        <pc:spChg chg="mod ord">
          <ac:chgData name="Johnson, Chad" userId="29e26967-ee32-4210-a1e6-19e5305e9c5f" providerId="ADAL" clId="{4D5FAC73-CB1B-4C5E-8F03-BC99ACA3EBB1}" dt="2022-10-26T17:54:47.736" v="235" actId="700"/>
          <ac:spMkLst>
            <pc:docMk/>
            <pc:sldMk cId="1695928461" sldId="374"/>
            <ac:spMk id="3" creationId="{E940A968-DB8F-4927-A4CC-A7445BBC68F2}"/>
          </ac:spMkLst>
        </pc:spChg>
      </pc:sldChg>
      <pc:sldChg chg="modSp mod chgLayout">
        <pc:chgData name="Johnson, Chad" userId="29e26967-ee32-4210-a1e6-19e5305e9c5f" providerId="ADAL" clId="{4D5FAC73-CB1B-4C5E-8F03-BC99ACA3EBB1}" dt="2022-10-26T17:54:47.816" v="237" actId="27636"/>
        <pc:sldMkLst>
          <pc:docMk/>
          <pc:sldMk cId="3913153496" sldId="375"/>
        </pc:sldMkLst>
        <pc:spChg chg="mod ord">
          <ac:chgData name="Johnson, Chad" userId="29e26967-ee32-4210-a1e6-19e5305e9c5f" providerId="ADAL" clId="{4D5FAC73-CB1B-4C5E-8F03-BC99ACA3EBB1}" dt="2022-10-26T17:54:47.736" v="235" actId="700"/>
          <ac:spMkLst>
            <pc:docMk/>
            <pc:sldMk cId="3913153496" sldId="375"/>
            <ac:spMk id="2" creationId="{2CCEA98D-0D06-4370-9D2C-220DB3142D60}"/>
          </ac:spMkLst>
        </pc:spChg>
        <pc:spChg chg="mod ord">
          <ac:chgData name="Johnson, Chad" userId="29e26967-ee32-4210-a1e6-19e5305e9c5f" providerId="ADAL" clId="{4D5FAC73-CB1B-4C5E-8F03-BC99ACA3EBB1}" dt="2022-10-26T17:54:47.816" v="237" actId="27636"/>
          <ac:spMkLst>
            <pc:docMk/>
            <pc:sldMk cId="3913153496" sldId="375"/>
            <ac:spMk id="3" creationId="{C10137BC-8D42-49C9-BD6A-CE396E284ACE}"/>
          </ac:spMkLst>
        </pc:spChg>
      </pc:sldChg>
      <pc:sldChg chg="modSp mod">
        <pc:chgData name="Johnson, Chad" userId="29e26967-ee32-4210-a1e6-19e5305e9c5f" providerId="ADAL" clId="{4D5FAC73-CB1B-4C5E-8F03-BC99ACA3EBB1}" dt="2022-10-26T17:54:34.201" v="232" actId="27636"/>
        <pc:sldMkLst>
          <pc:docMk/>
          <pc:sldMk cId="2390503908" sldId="376"/>
        </pc:sldMkLst>
        <pc:spChg chg="mod">
          <ac:chgData name="Johnson, Chad" userId="29e26967-ee32-4210-a1e6-19e5305e9c5f" providerId="ADAL" clId="{4D5FAC73-CB1B-4C5E-8F03-BC99ACA3EBB1}" dt="2022-10-26T17:54:34.201" v="232" actId="27636"/>
          <ac:spMkLst>
            <pc:docMk/>
            <pc:sldMk cId="2390503908" sldId="376"/>
            <ac:spMk id="3" creationId="{2FE64440-9DD7-4E0A-A915-4300ACC40AD2}"/>
          </ac:spMkLst>
        </pc:spChg>
      </pc:sldChg>
      <pc:sldChg chg="modSp mod">
        <pc:chgData name="Johnson, Chad" userId="29e26967-ee32-4210-a1e6-19e5305e9c5f" providerId="ADAL" clId="{4D5FAC73-CB1B-4C5E-8F03-BC99ACA3EBB1}" dt="2022-10-26T17:57:06.060" v="247" actId="1076"/>
        <pc:sldMkLst>
          <pc:docMk/>
          <pc:sldMk cId="1899567619" sldId="377"/>
        </pc:sldMkLst>
        <pc:spChg chg="mod">
          <ac:chgData name="Johnson, Chad" userId="29e26967-ee32-4210-a1e6-19e5305e9c5f" providerId="ADAL" clId="{4D5FAC73-CB1B-4C5E-8F03-BC99ACA3EBB1}" dt="2022-10-26T17:54:34.212" v="233" actId="27636"/>
          <ac:spMkLst>
            <pc:docMk/>
            <pc:sldMk cId="1899567619" sldId="377"/>
            <ac:spMk id="3" creationId="{2FE64440-9DD7-4E0A-A915-4300ACC40AD2}"/>
          </ac:spMkLst>
        </pc:spChg>
        <pc:picChg chg="mod">
          <ac:chgData name="Johnson, Chad" userId="29e26967-ee32-4210-a1e6-19e5305e9c5f" providerId="ADAL" clId="{4D5FAC73-CB1B-4C5E-8F03-BC99ACA3EBB1}" dt="2022-10-26T17:57:06.060" v="247" actId="1076"/>
          <ac:picMkLst>
            <pc:docMk/>
            <pc:sldMk cId="1899567619" sldId="377"/>
            <ac:picMk id="4" creationId="{A41E2E27-4CA0-4E14-B009-D3A1FE61D9D3}"/>
          </ac:picMkLst>
        </pc:picChg>
        <pc:picChg chg="mod">
          <ac:chgData name="Johnson, Chad" userId="29e26967-ee32-4210-a1e6-19e5305e9c5f" providerId="ADAL" clId="{4D5FAC73-CB1B-4C5E-8F03-BC99ACA3EBB1}" dt="2022-10-26T17:57:05.813" v="246" actId="1076"/>
          <ac:picMkLst>
            <pc:docMk/>
            <pc:sldMk cId="1899567619" sldId="377"/>
            <ac:picMk id="3074" creationId="{B574B8FD-B637-437E-812C-9BB9ED2A4C87}"/>
          </ac:picMkLst>
        </pc:picChg>
      </pc:sldChg>
      <pc:sldChg chg="modSp mod">
        <pc:chgData name="Johnson, Chad" userId="29e26967-ee32-4210-a1e6-19e5305e9c5f" providerId="ADAL" clId="{4D5FAC73-CB1B-4C5E-8F03-BC99ACA3EBB1}" dt="2022-10-26T17:54:34.240" v="234" actId="27636"/>
        <pc:sldMkLst>
          <pc:docMk/>
          <pc:sldMk cId="213561392" sldId="379"/>
        </pc:sldMkLst>
        <pc:spChg chg="mod">
          <ac:chgData name="Johnson, Chad" userId="29e26967-ee32-4210-a1e6-19e5305e9c5f" providerId="ADAL" clId="{4D5FAC73-CB1B-4C5E-8F03-BC99ACA3EBB1}" dt="2022-10-26T17:54:34.240" v="234" actId="27636"/>
          <ac:spMkLst>
            <pc:docMk/>
            <pc:sldMk cId="213561392" sldId="379"/>
            <ac:spMk id="3" creationId="{397D2F0D-8371-4661-A096-669056C010B1}"/>
          </ac:spMkLst>
        </pc:spChg>
      </pc:sldChg>
      <pc:sldChg chg="modSp new mod">
        <pc:chgData name="Johnson, Chad" userId="29e26967-ee32-4210-a1e6-19e5305e9c5f" providerId="ADAL" clId="{4D5FAC73-CB1B-4C5E-8F03-BC99ACA3EBB1}" dt="2022-10-24T16:10:23.749" v="214" actId="20577"/>
        <pc:sldMkLst>
          <pc:docMk/>
          <pc:sldMk cId="3899937449" sldId="397"/>
        </pc:sldMkLst>
        <pc:spChg chg="mod">
          <ac:chgData name="Johnson, Chad" userId="29e26967-ee32-4210-a1e6-19e5305e9c5f" providerId="ADAL" clId="{4D5FAC73-CB1B-4C5E-8F03-BC99ACA3EBB1}" dt="2022-10-24T15:55:12.367" v="19" actId="20577"/>
          <ac:spMkLst>
            <pc:docMk/>
            <pc:sldMk cId="3899937449" sldId="397"/>
            <ac:spMk id="2" creationId="{12EF9720-6923-855E-6108-20426BE48127}"/>
          </ac:spMkLst>
        </pc:spChg>
        <pc:spChg chg="mod">
          <ac:chgData name="Johnson, Chad" userId="29e26967-ee32-4210-a1e6-19e5305e9c5f" providerId="ADAL" clId="{4D5FAC73-CB1B-4C5E-8F03-BC99ACA3EBB1}" dt="2022-10-24T16:10:23.749" v="214" actId="20577"/>
          <ac:spMkLst>
            <pc:docMk/>
            <pc:sldMk cId="3899937449" sldId="397"/>
            <ac:spMk id="3" creationId="{AF41DA2C-2870-B90B-34A9-C4BB49E950EE}"/>
          </ac:spMkLst>
        </pc:spChg>
        <pc:spChg chg="mod">
          <ac:chgData name="Johnson, Chad" userId="29e26967-ee32-4210-a1e6-19e5305e9c5f" providerId="ADAL" clId="{4D5FAC73-CB1B-4C5E-8F03-BC99ACA3EBB1}" dt="2022-10-24T16:04:29.361" v="147" actId="20577"/>
          <ac:spMkLst>
            <pc:docMk/>
            <pc:sldMk cId="3899937449" sldId="397"/>
            <ac:spMk id="5" creationId="{945B6825-E247-149C-C501-A9A48BAC7F2F}"/>
          </ac:spMkLst>
        </pc:spChg>
      </pc:sldChg>
      <pc:sldChg chg="delSp modSp new mod">
        <pc:chgData name="Johnson, Chad" userId="29e26967-ee32-4210-a1e6-19e5305e9c5f" providerId="ADAL" clId="{4D5FAC73-CB1B-4C5E-8F03-BC99ACA3EBB1}" dt="2022-10-24T16:22:47.025" v="226" actId="478"/>
        <pc:sldMkLst>
          <pc:docMk/>
          <pc:sldMk cId="2501756927" sldId="400"/>
        </pc:sldMkLst>
        <pc:spChg chg="mod">
          <ac:chgData name="Johnson, Chad" userId="29e26967-ee32-4210-a1e6-19e5305e9c5f" providerId="ADAL" clId="{4D5FAC73-CB1B-4C5E-8F03-BC99ACA3EBB1}" dt="2022-10-24T16:22:43.576" v="225" actId="20577"/>
          <ac:spMkLst>
            <pc:docMk/>
            <pc:sldMk cId="2501756927" sldId="400"/>
            <ac:spMk id="2" creationId="{28A35BB2-E5A9-A6AF-A7E3-688FC4B55BB9}"/>
          </ac:spMkLst>
        </pc:spChg>
        <pc:spChg chg="mod">
          <ac:chgData name="Johnson, Chad" userId="29e26967-ee32-4210-a1e6-19e5305e9c5f" providerId="ADAL" clId="{4D5FAC73-CB1B-4C5E-8F03-BC99ACA3EBB1}" dt="2022-10-24T16:22:40.452" v="216"/>
          <ac:spMkLst>
            <pc:docMk/>
            <pc:sldMk cId="2501756927" sldId="400"/>
            <ac:spMk id="3" creationId="{F12A1A91-BB6B-3311-2BD7-0F5AD03C6ACB}"/>
          </ac:spMkLst>
        </pc:spChg>
        <pc:spChg chg="del">
          <ac:chgData name="Johnson, Chad" userId="29e26967-ee32-4210-a1e6-19e5305e9c5f" providerId="ADAL" clId="{4D5FAC73-CB1B-4C5E-8F03-BC99ACA3EBB1}" dt="2022-10-24T16:22:47.025" v="226" actId="478"/>
          <ac:spMkLst>
            <pc:docMk/>
            <pc:sldMk cId="2501756927" sldId="400"/>
            <ac:spMk id="5" creationId="{6FE49726-9F7B-E4D3-51AD-10267BC528AB}"/>
          </ac:spMkLst>
        </pc:spChg>
      </pc:sldChg>
      <pc:sldChg chg="modSp mod">
        <pc:chgData name="Johnson, Chad" userId="29e26967-ee32-4210-a1e6-19e5305e9c5f" providerId="ADAL" clId="{4D5FAC73-CB1B-4C5E-8F03-BC99ACA3EBB1}" dt="2022-10-26T17:54:34.180" v="231" actId="27636"/>
        <pc:sldMkLst>
          <pc:docMk/>
          <pc:sldMk cId="2833265892" sldId="401"/>
        </pc:sldMkLst>
        <pc:spChg chg="mod">
          <ac:chgData name="Johnson, Chad" userId="29e26967-ee32-4210-a1e6-19e5305e9c5f" providerId="ADAL" clId="{4D5FAC73-CB1B-4C5E-8F03-BC99ACA3EBB1}" dt="2022-10-26T17:54:34.180" v="231" actId="27636"/>
          <ac:spMkLst>
            <pc:docMk/>
            <pc:sldMk cId="2833265892" sldId="401"/>
            <ac:spMk id="3" creationId="{C10137BC-8D42-49C9-BD6A-CE396E284AC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5D496F-D893-4058-91B5-5014731C8F28}" type="datetimeFigureOut">
              <a:rPr lang="en-US" smtClean="0"/>
              <a:t>10/26/2022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A81BE-A578-4659-A80B-DD978A2E3023}" type="slidenum">
              <a:rPr lang="en-US" smtClean="0"/>
              <a:t>‹#›</a:t>
            </a:fld>
            <a:endParaRPr lang="en-US"/>
          </a:p>
        </p:txBody>
      </p:sp>
    </p:spTree>
    <p:extLst>
      <p:ext uri="{BB962C8B-B14F-4D97-AF65-F5344CB8AC3E}">
        <p14:creationId xmlns:p14="http://schemas.microsoft.com/office/powerpoint/2010/main" val="261437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A81BE-A578-4659-A80B-DD978A2E3023}" type="slidenum">
              <a:rPr lang="en-US" smtClean="0"/>
              <a:t>34</a:t>
            </a:fld>
            <a:endParaRPr lang="en-US"/>
          </a:p>
        </p:txBody>
      </p:sp>
    </p:spTree>
    <p:extLst>
      <p:ext uri="{BB962C8B-B14F-4D97-AF65-F5344CB8AC3E}">
        <p14:creationId xmlns:p14="http://schemas.microsoft.com/office/powerpoint/2010/main" val="349942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along with its market-research shop Added Value, painstakingly code commercials for such things as the type of humor. And they found, according to Mr. </a:t>
            </a:r>
            <a:r>
              <a:rPr lang="en-US" dirty="0" err="1"/>
              <a:t>Pharo</a:t>
            </a:r>
            <a:r>
              <a:rPr lang="en-US" dirty="0"/>
              <a:t>, that ads featuring humor deemed clever, sarcastic or snarky tend to outperform ads with silly humor (though Mr. Samuel noted that ads with darkly sarcastic humor tend to underperform).</a:t>
            </a:r>
          </a:p>
        </p:txBody>
      </p:sp>
      <p:sp>
        <p:nvSpPr>
          <p:cNvPr id="4" name="Slide Number Placeholder 3"/>
          <p:cNvSpPr>
            <a:spLocks noGrp="1"/>
          </p:cNvSpPr>
          <p:nvPr>
            <p:ph type="sldNum" sz="quarter" idx="5"/>
          </p:nvPr>
        </p:nvSpPr>
        <p:spPr/>
        <p:txBody>
          <a:bodyPr/>
          <a:lstStyle/>
          <a:p>
            <a:fld id="{7C5A81BE-A578-4659-A80B-DD978A2E3023}" type="slidenum">
              <a:rPr lang="en-US" smtClean="0"/>
              <a:t>48</a:t>
            </a:fld>
            <a:endParaRPr lang="en-US"/>
          </a:p>
        </p:txBody>
      </p:sp>
    </p:spTree>
    <p:extLst>
      <p:ext uri="{BB962C8B-B14F-4D97-AF65-F5344CB8AC3E}">
        <p14:creationId xmlns:p14="http://schemas.microsoft.com/office/powerpoint/2010/main" val="3669723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that evokes high-arousal emotions (e.g. awe, anger or anxiety) is more viral.</a:t>
            </a:r>
          </a:p>
        </p:txBody>
      </p:sp>
      <p:sp>
        <p:nvSpPr>
          <p:cNvPr id="4" name="Slide Number Placeholder 3"/>
          <p:cNvSpPr>
            <a:spLocks noGrp="1"/>
          </p:cNvSpPr>
          <p:nvPr>
            <p:ph type="sldNum" sz="quarter" idx="5"/>
          </p:nvPr>
        </p:nvSpPr>
        <p:spPr/>
        <p:txBody>
          <a:bodyPr/>
          <a:lstStyle/>
          <a:p>
            <a:fld id="{7C5A81BE-A578-4659-A80B-DD978A2E3023}" type="slidenum">
              <a:rPr lang="en-US" smtClean="0"/>
              <a:t>51</a:t>
            </a:fld>
            <a:endParaRPr lang="en-US"/>
          </a:p>
        </p:txBody>
      </p:sp>
    </p:spTree>
    <p:extLst>
      <p:ext uri="{BB962C8B-B14F-4D97-AF65-F5344CB8AC3E}">
        <p14:creationId xmlns:p14="http://schemas.microsoft.com/office/powerpoint/2010/main" val="2156800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theorize that a person's tendency to share certain content, and thus virilize it, may be rooted in self-preservation </a:t>
            </a:r>
            <a:r>
              <a:rPr lang="en-US" dirty="0" err="1"/>
              <a:t>instrincts</a:t>
            </a:r>
            <a:r>
              <a:rPr lang="en-US" dirty="0"/>
              <a:t>. Sharing positive content makes the sharer look positive, even if they didn’t create it. </a:t>
            </a:r>
          </a:p>
        </p:txBody>
      </p:sp>
      <p:sp>
        <p:nvSpPr>
          <p:cNvPr id="4" name="Slide Number Placeholder 3"/>
          <p:cNvSpPr>
            <a:spLocks noGrp="1"/>
          </p:cNvSpPr>
          <p:nvPr>
            <p:ph type="sldNum" sz="quarter" idx="5"/>
          </p:nvPr>
        </p:nvSpPr>
        <p:spPr/>
        <p:txBody>
          <a:bodyPr/>
          <a:lstStyle/>
          <a:p>
            <a:fld id="{7C5A81BE-A578-4659-A80B-DD978A2E3023}" type="slidenum">
              <a:rPr lang="en-US" smtClean="0"/>
              <a:t>52</a:t>
            </a:fld>
            <a:endParaRPr lang="en-US"/>
          </a:p>
        </p:txBody>
      </p:sp>
    </p:spTree>
    <p:extLst>
      <p:ext uri="{BB962C8B-B14F-4D97-AF65-F5344CB8AC3E}">
        <p14:creationId xmlns:p14="http://schemas.microsoft.com/office/powerpoint/2010/main" val="191697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2015 it was shown that the perceived beauty of a piece of artwork in an online context varies with external influence as confederate ratings were manipulated by opinion and credibility for participants of an experiment who were asked to evaluate a piece of artwork.[Furthermore, on Reddit, it has been found that content that initially gets a few down- or upvotes often continues going negative, or vice versa. This is referred to as "bandwagon/snowball voting" by reddit users and administrators.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[citation needed] Specific points, views, issues and people's apparent prevalence can be amplified,[14] stimulated or simulated. (See also:)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C5A81BE-A578-4659-A80B-DD978A2E3023}" type="slidenum">
              <a:rPr lang="en-US" smtClean="0"/>
              <a:t>53</a:t>
            </a:fld>
            <a:endParaRPr lang="en-US"/>
          </a:p>
        </p:txBody>
      </p:sp>
    </p:spTree>
    <p:extLst>
      <p:ext uri="{BB962C8B-B14F-4D97-AF65-F5344CB8AC3E}">
        <p14:creationId xmlns:p14="http://schemas.microsoft.com/office/powerpoint/2010/main" val="2947903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2015 it was shown that the perceived beauty of a piece of artwork in an online context varies with external influence as confederate ratings were manipulated by opinion and credibility for participants of an experiment who were asked to evaluate a piece of artwork. Furthermore, on Reddit, it has been found that content that initially gets a few down- or upvotes often continues going negative, or vice versa. This is referred to as "bandwagon/snowball voting" by reddit users and administrators. Specific points, views, issues and people's apparent prevalence can be </a:t>
            </a:r>
            <a:r>
              <a:rPr lang="en-US"/>
              <a:t>amplified,] </a:t>
            </a:r>
            <a:r>
              <a:rPr lang="en-US" dirty="0"/>
              <a:t>stimulated or simulated</a:t>
            </a:r>
            <a:r>
              <a:rPr lang="en-US"/>
              <a:t>. (See also:)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C5A81BE-A578-4659-A80B-DD978A2E3023}" type="slidenum">
              <a:rPr lang="en-US" smtClean="0"/>
              <a:t>54</a:t>
            </a:fld>
            <a:endParaRPr lang="en-US"/>
          </a:p>
        </p:txBody>
      </p:sp>
    </p:spTree>
    <p:extLst>
      <p:ext uri="{BB962C8B-B14F-4D97-AF65-F5344CB8AC3E}">
        <p14:creationId xmlns:p14="http://schemas.microsoft.com/office/powerpoint/2010/main" val="1136080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5A81BE-A578-4659-A80B-DD978A2E3023}" type="slidenum">
              <a:rPr lang="en-US" smtClean="0"/>
              <a:t>70</a:t>
            </a:fld>
            <a:endParaRPr lang="en-US"/>
          </a:p>
        </p:txBody>
      </p:sp>
    </p:spTree>
    <p:extLst>
      <p:ext uri="{BB962C8B-B14F-4D97-AF65-F5344CB8AC3E}">
        <p14:creationId xmlns:p14="http://schemas.microsoft.com/office/powerpoint/2010/main" val="2759418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D89FAE78-7CC8-4044-9439-7DDCDB82DE6C}" type="datetime1">
              <a:rPr lang="en-US" smtClean="0"/>
              <a:t>10/26/2022</a:t>
            </a:fld>
            <a:endParaRPr lang="en-US"/>
          </a:p>
        </p:txBody>
      </p:sp>
      <p:sp>
        <p:nvSpPr>
          <p:cNvPr id="5" name="Footer Placeholder 4"/>
          <p:cNvSpPr>
            <a:spLocks noGrp="1"/>
          </p:cNvSpPr>
          <p:nvPr>
            <p:ph type="ftr" sz="quarter" idx="11"/>
          </p:nvPr>
        </p:nvSpPr>
        <p:spPr>
          <a:xfrm>
            <a:off x="1876424" y="5410201"/>
            <a:ext cx="5124886" cy="36512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903739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10/26/2022</a:t>
            </a:fld>
            <a:endParaRPr lang="en-US" dirty="0"/>
          </a:p>
        </p:txBody>
      </p:sp>
      <p:sp>
        <p:nvSpPr>
          <p:cNvPr id="6" name="Footer Placeholder 5"/>
          <p:cNvSpPr>
            <a:spLocks noGrp="1"/>
          </p:cNvSpPr>
          <p:nvPr>
            <p:ph type="ftr" sz="quarter" idx="11"/>
          </p:nvPr>
        </p:nvSpPr>
        <p:spPr/>
        <p:txBody>
          <a:bodyPr/>
          <a:lstStyle/>
          <a:p>
            <a:pPr algn="ctr"/>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587303604"/>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10/26/2022</a:t>
            </a:fld>
            <a:endParaRPr lang="en-US" dirty="0"/>
          </a:p>
        </p:txBody>
      </p:sp>
      <p:sp>
        <p:nvSpPr>
          <p:cNvPr id="6" name="Footer Placeholder 5"/>
          <p:cNvSpPr>
            <a:spLocks noGrp="1"/>
          </p:cNvSpPr>
          <p:nvPr>
            <p:ph type="ftr" sz="quarter" idx="11"/>
          </p:nvPr>
        </p:nvSpPr>
        <p:spPr/>
        <p:txBody>
          <a:bodyPr/>
          <a:lstStyle/>
          <a:p>
            <a:pPr algn="ctr"/>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96316097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10/26/2022</a:t>
            </a:fld>
            <a:endParaRPr lang="en-US" dirty="0"/>
          </a:p>
        </p:txBody>
      </p:sp>
      <p:sp>
        <p:nvSpPr>
          <p:cNvPr id="6" name="Footer Placeholder 5"/>
          <p:cNvSpPr>
            <a:spLocks noGrp="1"/>
          </p:cNvSpPr>
          <p:nvPr>
            <p:ph type="ftr" sz="quarter" idx="11"/>
          </p:nvPr>
        </p:nvSpPr>
        <p:spPr/>
        <p:txBody>
          <a:bodyPr/>
          <a:lstStyle/>
          <a:p>
            <a:pPr algn="ctr"/>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08092167"/>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10/26/2022</a:t>
            </a:fld>
            <a:endParaRPr lang="en-US" dirty="0"/>
          </a:p>
        </p:txBody>
      </p:sp>
      <p:sp>
        <p:nvSpPr>
          <p:cNvPr id="6" name="Footer Placeholder 5"/>
          <p:cNvSpPr>
            <a:spLocks noGrp="1"/>
          </p:cNvSpPr>
          <p:nvPr>
            <p:ph type="ftr" sz="quarter" idx="11"/>
          </p:nvPr>
        </p:nvSpPr>
        <p:spPr/>
        <p:txBody>
          <a:bodyPr/>
          <a:lstStyle/>
          <a:p>
            <a:pPr algn="ctr"/>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83281335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F838A6B-9637-4EB2-9216-A4FEE866094A}" type="datetime1">
              <a:rPr lang="en-US" smtClean="0"/>
              <a:pPr/>
              <a:t>10/26/2022</a:t>
            </a:fld>
            <a:endParaRPr lang="en-US" dirty="0"/>
          </a:p>
        </p:txBody>
      </p:sp>
      <p:sp>
        <p:nvSpPr>
          <p:cNvPr id="4" name="Footer Placeholder 3"/>
          <p:cNvSpPr>
            <a:spLocks noGrp="1"/>
          </p:cNvSpPr>
          <p:nvPr>
            <p:ph type="ftr" sz="quarter" idx="11"/>
          </p:nvPr>
        </p:nvSpPr>
        <p:spPr/>
        <p:txBody>
          <a:bodyPr/>
          <a:lstStyle/>
          <a:p>
            <a:pPr algn="ctr"/>
            <a:r>
              <a:rPr lang="en-US"/>
              <a:t>Sample Footer Text</a:t>
            </a:r>
            <a:endParaRPr lang="en-US" dirty="0"/>
          </a:p>
        </p:txBody>
      </p:sp>
      <p:sp>
        <p:nvSpPr>
          <p:cNvPr id="5" name="Slide Number Placeholder 4"/>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181637835"/>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F838A6B-9637-4EB2-9216-A4FEE866094A}" type="datetime1">
              <a:rPr lang="en-US" smtClean="0"/>
              <a:pPr/>
              <a:t>10/26/2022</a:t>
            </a:fld>
            <a:endParaRPr lang="en-US" dirty="0"/>
          </a:p>
        </p:txBody>
      </p:sp>
      <p:sp>
        <p:nvSpPr>
          <p:cNvPr id="4" name="Footer Placeholder 3"/>
          <p:cNvSpPr>
            <a:spLocks noGrp="1"/>
          </p:cNvSpPr>
          <p:nvPr>
            <p:ph type="ftr" sz="quarter" idx="11"/>
          </p:nvPr>
        </p:nvSpPr>
        <p:spPr/>
        <p:txBody>
          <a:bodyPr/>
          <a:lstStyle/>
          <a:p>
            <a:pPr algn="ctr"/>
            <a:r>
              <a:rPr lang="en-US"/>
              <a:t>Sample Footer Text</a:t>
            </a:r>
            <a:endParaRPr lang="en-US" dirty="0"/>
          </a:p>
        </p:txBody>
      </p:sp>
      <p:sp>
        <p:nvSpPr>
          <p:cNvPr id="5" name="Slide Number Placeholder 4"/>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55536872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922837-9CC1-4A61-BAFA-7493765ADC66}" type="datetime1">
              <a:rPr lang="en-US" smtClean="0"/>
              <a:t>10/26/2022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432743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AD60CC-8A0F-4A7F-BD8B-BB4A7F711A2F}" type="datetime1">
              <a:rPr lang="en-US" smtClean="0"/>
              <a:t>10/26/2022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211432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867A03-0D75-4281-ABBC-48F8F2265ADC}" type="datetime1">
              <a:rPr lang="en-US" smtClean="0"/>
              <a:t>10/26/2022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95718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A39F6C-298E-457E-893D-52BE1F95B65D}" type="datetime1">
              <a:rPr lang="en-US" smtClean="0"/>
              <a:t>10/26/2022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721726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DA9AC1-3B9A-40CE-98D7-5F98568B867E}" type="datetime1">
              <a:rPr lang="en-US" smtClean="0"/>
              <a:t>10/26/2022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18882121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3BF3CD-53C4-4A2E-B87C-39AC67A7CF8F}" type="datetime1">
              <a:rPr lang="en-US" smtClean="0"/>
              <a:t>10/26/2022</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706810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5F49B0-F0A6-4806-8662-5FD789F4D2D3}" type="datetime1">
              <a:rPr lang="en-US" smtClean="0"/>
              <a:t>10/26/2022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4144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C30667-29C0-4853-A695-2D323707E37B}" type="datetime1">
              <a:rPr lang="en-US" smtClean="0"/>
              <a:t>10/26/2022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5126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A641C9-1611-470E-AFCE-FFA8E3B79975}" type="datetime1">
              <a:rPr lang="en-US" smtClean="0"/>
              <a:t>10/26/2022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73948870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844A5B-7AFE-42E6-B054-6D007AD1C19F}" type="datetime1">
              <a:rPr lang="en-US" smtClean="0"/>
              <a:t>10/26/2022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293905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F838A6B-9637-4EB2-9216-A4FEE866094A}" type="datetime1">
              <a:rPr lang="en-US" smtClean="0"/>
              <a:pPr/>
              <a:t>10/26/2022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algn="ctr"/>
            <a:r>
              <a:rPr lang="en-US"/>
              <a:t>Sample Footer Text</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18947843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Lst>
  <p:hf hdr="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BMw2TdMYRKI" TargetMode="External"/><Relationship Id="rId2" Type="http://schemas.openxmlformats.org/officeDocument/2006/relationships/hyperlink" Target="https://www.youtube.com/watch?v=SVnpyId_zVY" TargetMode="External"/><Relationship Id="rId1" Type="http://schemas.openxmlformats.org/officeDocument/2006/relationships/slideLayout" Target="../slideLayouts/slideLayout2.xml"/><Relationship Id="rId6" Type="http://schemas.openxmlformats.org/officeDocument/2006/relationships/hyperlink" Target="https://archive.org/details/Nasime_Sabz_Yesil_Nasim_dailymotion_video_archive/20151005-Nasime_Sabz_Yesil_Nasim-Iranian_Selena_Gomez-%5bx38ocig%5d.mp4" TargetMode="External"/><Relationship Id="rId5" Type="http://schemas.openxmlformats.org/officeDocument/2006/relationships/hyperlink" Target="https://www.youtube.com/watch?v=_5aRnIIicYk" TargetMode="External"/><Relationship Id="rId4" Type="http://schemas.openxmlformats.org/officeDocument/2006/relationships/hyperlink" Target="https://www.youtube.com/watch?v=2F6lqZKdQcU"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cityoflondon.police.uk/news-and-appeals/Documents/Victimology%20Analysis-latest.pdf"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ocs.legis.wisconsin.gov/statutes/statutes/943/III/70" TargetMode="External"/><Relationship Id="rId2" Type="http://schemas.openxmlformats.org/officeDocument/2006/relationships/hyperlink" Target="https://docs.legis.wisconsin.gov/statutes/statutes/134/98"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youtube.com/watch?v=_G3NT91AWU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youtube.com/watch?v=S2XOOESpZg0"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FvhkKwHjUVg&amp;t=1m48s" TargetMode="External"/><Relationship Id="rId7" Type="http://schemas.openxmlformats.org/officeDocument/2006/relationships/hyperlink" Target="https://www.youtube.com/watch?v=bjYhmX_OUQQ" TargetMode="External"/><Relationship Id="rId2" Type="http://schemas.openxmlformats.org/officeDocument/2006/relationships/hyperlink" Target="https://www.youtube.com/watch?v=FvhkKwHjUVg" TargetMode="External"/><Relationship Id="rId1" Type="http://schemas.openxmlformats.org/officeDocument/2006/relationships/slideLayout" Target="../slideLayouts/slideLayout2.xml"/><Relationship Id="rId6" Type="http://schemas.openxmlformats.org/officeDocument/2006/relationships/hyperlink" Target="https://www.youtube.com/watch?v=FvhkKwHjUVg&amp;t=28m32s" TargetMode="External"/><Relationship Id="rId5" Type="http://schemas.openxmlformats.org/officeDocument/2006/relationships/hyperlink" Target="https://www.youtube.com/watch?v=FvhkKwHjUVg&amp;t=14m41s" TargetMode="External"/><Relationship Id="rId4" Type="http://schemas.openxmlformats.org/officeDocument/2006/relationships/hyperlink" Target="https://www.youtube.com/watch?v=FvhkKwHjUVg&amp;t=10m22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watch?v=9tU-D-m2JY8" TargetMode="External"/><Relationship Id="rId2" Type="http://schemas.openxmlformats.org/officeDocument/2006/relationships/hyperlink" Target="https://www.youtube.com/watch?v=9s10F4ulkLY"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E3014-63A5-4454-96EC-66167595DF5E}"/>
              </a:ext>
            </a:extLst>
          </p:cNvPr>
          <p:cNvPicPr>
            <a:picLocks noChangeAspect="1"/>
          </p:cNvPicPr>
          <p:nvPr/>
        </p:nvPicPr>
        <p:blipFill rotWithShape="1">
          <a:blip r:embed="rId2">
            <a:alphaModFix/>
          </a:blip>
          <a:srcRect t="9970" b="15030"/>
          <a:stretch/>
        </p:blipFill>
        <p:spPr>
          <a:xfrm>
            <a:off x="3048" y="10"/>
            <a:ext cx="12192001" cy="6857990"/>
          </a:xfrm>
          <a:prstGeom prst="rect">
            <a:avLst/>
          </a:prstGeom>
        </p:spPr>
      </p:pic>
      <p:sp>
        <p:nvSpPr>
          <p:cNvPr id="2" name="Title 1">
            <a:extLst>
              <a:ext uri="{FF2B5EF4-FFF2-40B4-BE49-F238E27FC236}">
                <a16:creationId xmlns:a16="http://schemas.microsoft.com/office/drawing/2014/main" id="{BE6A06DF-F722-4988-BC89-851B8C82FDE0}"/>
              </a:ext>
            </a:extLst>
          </p:cNvPr>
          <p:cNvSpPr>
            <a:spLocks noGrp="1"/>
          </p:cNvSpPr>
          <p:nvPr>
            <p:ph type="ctrTitle"/>
          </p:nvPr>
        </p:nvSpPr>
        <p:spPr>
          <a:xfrm>
            <a:off x="789708" y="4387970"/>
            <a:ext cx="10558405" cy="1378646"/>
          </a:xfrm>
        </p:spPr>
        <p:txBody>
          <a:bodyPr anchor="b">
            <a:normAutofit fontScale="90000"/>
          </a:bodyPr>
          <a:lstStyle/>
          <a:p>
            <a:r>
              <a:rPr lang="en-US" sz="5200" dirty="0">
                <a:ln>
                  <a:solidFill>
                    <a:schemeClr val="accent1"/>
                  </a:solidFill>
                </a:ln>
                <a:solidFill>
                  <a:srgbClr val="FFFFFF"/>
                </a:solidFill>
                <a:effectLst>
                  <a:outerShdw blurRad="50800" dist="38100" dir="10800000" algn="r" rotWithShape="0">
                    <a:prstClr val="black">
                      <a:alpha val="40000"/>
                    </a:prstClr>
                  </a:outerShdw>
                </a:effectLst>
                <a:latin typeface="Bahnschrift" panose="020B0502040204020203" pitchFamily="34" charset="0"/>
              </a:rPr>
              <a:t>Module Seven: Digital Citizenship in the Information Age</a:t>
            </a:r>
          </a:p>
        </p:txBody>
      </p:sp>
      <p:sp>
        <p:nvSpPr>
          <p:cNvPr id="3" name="Subtitle 2">
            <a:extLst>
              <a:ext uri="{FF2B5EF4-FFF2-40B4-BE49-F238E27FC236}">
                <a16:creationId xmlns:a16="http://schemas.microsoft.com/office/drawing/2014/main" id="{82E07F94-A1B7-4386-B249-3F37A1222475}"/>
              </a:ext>
            </a:extLst>
          </p:cNvPr>
          <p:cNvSpPr>
            <a:spLocks noGrp="1"/>
          </p:cNvSpPr>
          <p:nvPr>
            <p:ph type="subTitle" idx="1"/>
          </p:nvPr>
        </p:nvSpPr>
        <p:spPr>
          <a:xfrm>
            <a:off x="789708" y="5878187"/>
            <a:ext cx="10558405" cy="501108"/>
          </a:xfrm>
        </p:spPr>
        <p:txBody>
          <a:bodyPr anchor="t">
            <a:normAutofit/>
          </a:bodyPr>
          <a:lstStyle/>
          <a:p>
            <a:r>
              <a:rPr lang="en-US" dirty="0">
                <a:ln w="3175">
                  <a:solidFill>
                    <a:schemeClr val="accent1">
                      <a:alpha val="40000"/>
                    </a:schemeClr>
                  </a:solidFill>
                </a:ln>
                <a:solidFill>
                  <a:srgbClr val="FFFFFF"/>
                </a:solidFill>
                <a:effectLst>
                  <a:outerShdw blurRad="50800" dist="38100" dir="10800000" algn="r" rotWithShape="0">
                    <a:prstClr val="black">
                      <a:alpha val="40000"/>
                    </a:prstClr>
                  </a:outerShdw>
                </a:effectLst>
                <a:latin typeface="Bahnschrift" panose="020B0502040204020203" pitchFamily="34" charset="0"/>
              </a:rPr>
              <a:t>CYB 303 – Prof. C. R. Johnson</a:t>
            </a:r>
          </a:p>
        </p:txBody>
      </p:sp>
    </p:spTree>
    <p:extLst>
      <p:ext uri="{BB962C8B-B14F-4D97-AF65-F5344CB8AC3E}">
        <p14:creationId xmlns:p14="http://schemas.microsoft.com/office/powerpoint/2010/main" val="2051058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is a Seedy Dive Bar</a:t>
            </a:r>
          </a:p>
        </p:txBody>
      </p:sp>
      <p:sp>
        <p:nvSpPr>
          <p:cNvPr id="3" name="Content Placeholder 2"/>
          <p:cNvSpPr>
            <a:spLocks noGrp="1"/>
          </p:cNvSpPr>
          <p:nvPr>
            <p:ph idx="1"/>
          </p:nvPr>
        </p:nvSpPr>
        <p:spPr>
          <a:xfrm>
            <a:off x="4706474" y="1870682"/>
            <a:ext cx="6340937" cy="4718378"/>
          </a:xfrm>
        </p:spPr>
        <p:txBody>
          <a:bodyPr>
            <a:normAutofit/>
          </a:bodyPr>
          <a:lstStyle/>
          <a:p>
            <a:r>
              <a:rPr lang="en-US" dirty="0"/>
              <a:t>While attendance in analogous offline environments would normally be dismissed by many as an unreasonable risk given similar identified hazards, indicators of collective delinquency, and proneness to victimization—biker bars, raves, violent demonstrations or other unruly assemblies, et cetera—Facebook’s perceived redeeming qualities apparently make it an acceptable risk.</a:t>
            </a:r>
          </a:p>
        </p:txBody>
      </p:sp>
      <p:pic>
        <p:nvPicPr>
          <p:cNvPr id="1026" name="Picture 2" descr="Image result for facebook gang">
            <a:extLst>
              <a:ext uri="{FF2B5EF4-FFF2-40B4-BE49-F238E27FC236}">
                <a16:creationId xmlns:a16="http://schemas.microsoft.com/office/drawing/2014/main" id="{B8878D6D-0EEC-4C66-9BF8-FB2BA06F4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45" y="2045471"/>
            <a:ext cx="4368800" cy="436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984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YouTube Goes “Kid Safe”</a:t>
            </a:r>
          </a:p>
        </p:txBody>
      </p:sp>
      <p:sp>
        <p:nvSpPr>
          <p:cNvPr id="3" name="Content Placeholder 2"/>
          <p:cNvSpPr>
            <a:spLocks noGrp="1"/>
          </p:cNvSpPr>
          <p:nvPr>
            <p:ph idx="1"/>
          </p:nvPr>
        </p:nvSpPr>
        <p:spPr>
          <a:xfrm>
            <a:off x="1141414" y="2097088"/>
            <a:ext cx="9905997" cy="4303712"/>
          </a:xfrm>
        </p:spPr>
        <p:txBody>
          <a:bodyPr>
            <a:normAutofit/>
          </a:bodyPr>
          <a:lstStyle/>
          <a:p>
            <a:r>
              <a:rPr lang="en-US" dirty="0"/>
              <a:t>We’re still settling on how to reconcile that, and as has always been the case, it begins with children. Google recently made an effort to segregate (not censor) YouTube content for children. </a:t>
            </a:r>
          </a:p>
          <a:p>
            <a:r>
              <a:rPr lang="en-US" dirty="0"/>
              <a:t>But it turns out that mandating proper classification is no good, and </a:t>
            </a:r>
            <a:r>
              <a:rPr lang="en-US" dirty="0">
                <a:hlinkClick r:id="rId2"/>
              </a:rPr>
              <a:t>automatically determining content is a problem as well</a:t>
            </a:r>
            <a:r>
              <a:rPr lang="en-US" dirty="0"/>
              <a:t>. </a:t>
            </a:r>
          </a:p>
          <a:p>
            <a:r>
              <a:rPr lang="en-US" dirty="0"/>
              <a:t>In fact, you might recall the effort led to a </a:t>
            </a:r>
            <a:r>
              <a:rPr lang="en-US" dirty="0">
                <a:hlinkClick r:id="rId3"/>
              </a:rPr>
              <a:t>flood of vitriol </a:t>
            </a:r>
            <a:r>
              <a:rPr lang="en-US" dirty="0"/>
              <a:t>from content creators who lost add revenue due to “the algorithm.” Which even led to </a:t>
            </a:r>
            <a:r>
              <a:rPr lang="en-US" dirty="0">
                <a:hlinkClick r:id="rId4"/>
              </a:rPr>
              <a:t>direct violence </a:t>
            </a:r>
            <a:r>
              <a:rPr lang="en-US" dirty="0"/>
              <a:t>on the YouTube corporate offices. </a:t>
            </a:r>
            <a:r>
              <a:rPr lang="en-US" dirty="0">
                <a:hlinkClick r:id="rId5"/>
              </a:rPr>
              <a:t>Here</a:t>
            </a:r>
            <a:r>
              <a:rPr lang="en-US" dirty="0"/>
              <a:t> is </a:t>
            </a:r>
            <a:r>
              <a:rPr lang="en-US" dirty="0">
                <a:hlinkClick r:id="rId6"/>
              </a:rPr>
              <a:t>Nasim</a:t>
            </a:r>
            <a:r>
              <a:rPr lang="en-US" dirty="0"/>
              <a:t> the night before the shooting.</a:t>
            </a:r>
          </a:p>
        </p:txBody>
      </p:sp>
    </p:spTree>
    <p:extLst>
      <p:ext uri="{BB962C8B-B14F-4D97-AF65-F5344CB8AC3E}">
        <p14:creationId xmlns:p14="http://schemas.microsoft.com/office/powerpoint/2010/main" val="2701515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30282-7348-43E6-BEAA-AC9838328FDB}"/>
              </a:ext>
            </a:extLst>
          </p:cNvPr>
          <p:cNvSpPr>
            <a:spLocks noGrp="1"/>
          </p:cNvSpPr>
          <p:nvPr>
            <p:ph type="title"/>
          </p:nvPr>
        </p:nvSpPr>
        <p:spPr/>
        <p:txBody>
          <a:bodyPr/>
          <a:lstStyle/>
          <a:p>
            <a:r>
              <a:rPr lang="en-US" dirty="0"/>
              <a:t>Math Rules All</a:t>
            </a:r>
          </a:p>
        </p:txBody>
      </p:sp>
      <p:sp>
        <p:nvSpPr>
          <p:cNvPr id="3" name="Content Placeholder 2">
            <a:extLst>
              <a:ext uri="{FF2B5EF4-FFF2-40B4-BE49-F238E27FC236}">
                <a16:creationId xmlns:a16="http://schemas.microsoft.com/office/drawing/2014/main" id="{8131E810-564A-4D65-AFB9-343D2B8FA5CE}"/>
              </a:ext>
            </a:extLst>
          </p:cNvPr>
          <p:cNvSpPr>
            <a:spLocks noGrp="1"/>
          </p:cNvSpPr>
          <p:nvPr>
            <p:ph idx="1"/>
          </p:nvPr>
        </p:nvSpPr>
        <p:spPr/>
        <p:txBody>
          <a:bodyPr/>
          <a:lstStyle/>
          <a:p>
            <a:r>
              <a:rPr lang="en-US" dirty="0"/>
              <a:t>The question becomes not whether some platforms have greater rights to speech than others – clearly the answer is yes. More troubling is the control over speech. </a:t>
            </a:r>
          </a:p>
          <a:p>
            <a:r>
              <a:rPr lang="en-US" dirty="0"/>
              <a:t>The banality of evil? It’s not personal – it’s just business. If you control the news you control what people think. </a:t>
            </a:r>
          </a:p>
          <a:p>
            <a:r>
              <a:rPr lang="en-US" dirty="0"/>
              <a:t>Search and social media algorithms determine what you see. </a:t>
            </a:r>
          </a:p>
        </p:txBody>
      </p:sp>
      <p:sp>
        <p:nvSpPr>
          <p:cNvPr id="4" name="Date Placeholder 3">
            <a:extLst>
              <a:ext uri="{FF2B5EF4-FFF2-40B4-BE49-F238E27FC236}">
                <a16:creationId xmlns:a16="http://schemas.microsoft.com/office/drawing/2014/main" id="{49773730-4C74-471D-8882-55202B95667F}"/>
              </a:ext>
            </a:extLst>
          </p:cNvPr>
          <p:cNvSpPr>
            <a:spLocks noGrp="1"/>
          </p:cNvSpPr>
          <p:nvPr>
            <p:ph type="dt" sz="half" idx="10"/>
          </p:nvPr>
        </p:nvSpPr>
        <p:spPr/>
        <p:txBody>
          <a:bodyPr/>
          <a:lstStyle/>
          <a:p>
            <a:fld id="{B9867A03-0D75-4281-ABBC-48F8F2265ADC}" type="datetime1">
              <a:rPr lang="en-US" smtClean="0"/>
              <a:t>10/26/2022</a:t>
            </a:fld>
            <a:endParaRPr lang="en-US"/>
          </a:p>
        </p:txBody>
      </p:sp>
      <p:sp>
        <p:nvSpPr>
          <p:cNvPr id="5" name="Footer Placeholder 4">
            <a:extLst>
              <a:ext uri="{FF2B5EF4-FFF2-40B4-BE49-F238E27FC236}">
                <a16:creationId xmlns:a16="http://schemas.microsoft.com/office/drawing/2014/main" id="{750B5301-7128-4892-8B8E-CDB06BAC7A76}"/>
              </a:ext>
            </a:extLst>
          </p:cNvPr>
          <p:cNvSpPr>
            <a:spLocks noGrp="1"/>
          </p:cNvSpPr>
          <p:nvPr>
            <p:ph type="ftr" sz="quarter" idx="11"/>
          </p:nvPr>
        </p:nvSpPr>
        <p:spPr/>
        <p:txBody>
          <a:bodyPr/>
          <a:lstStyle/>
          <a:p>
            <a:pPr defTabSz="914400">
              <a:spcAft>
                <a:spcPts val="600"/>
              </a:spcAft>
            </a:pPr>
            <a:r>
              <a:rPr lang="en-US" dirty="0"/>
              <a:t>CYB 303 – Prof. C. R. Johnson</a:t>
            </a:r>
          </a:p>
        </p:txBody>
      </p:sp>
      <p:sp>
        <p:nvSpPr>
          <p:cNvPr id="6" name="Slide Number Placeholder 5">
            <a:extLst>
              <a:ext uri="{FF2B5EF4-FFF2-40B4-BE49-F238E27FC236}">
                <a16:creationId xmlns:a16="http://schemas.microsoft.com/office/drawing/2014/main" id="{2AAF7DFE-7E90-4BE0-A711-F9A5703A8442}"/>
              </a:ext>
            </a:extLst>
          </p:cNvPr>
          <p:cNvSpPr>
            <a:spLocks noGrp="1"/>
          </p:cNvSpPr>
          <p:nvPr>
            <p:ph type="sldNum" sz="quarter" idx="12"/>
          </p:nvPr>
        </p:nvSpPr>
        <p:spPr/>
        <p:txBody>
          <a:bodyPr/>
          <a:lstStyle/>
          <a:p>
            <a:fld id="{DFDF98CC-160E-494C-8C3C-8CDC5FA257DE}" type="slidenum">
              <a:rPr lang="en-US" smtClean="0"/>
              <a:t>12</a:t>
            </a:fld>
            <a:endParaRPr lang="en-US"/>
          </a:p>
        </p:txBody>
      </p:sp>
    </p:spTree>
    <p:extLst>
      <p:ext uri="{BB962C8B-B14F-4D97-AF65-F5344CB8AC3E}">
        <p14:creationId xmlns:p14="http://schemas.microsoft.com/office/powerpoint/2010/main" val="554240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7800" b="27941"/>
          <a:stretch/>
        </p:blipFill>
        <p:spPr>
          <a:xfrm>
            <a:off x="0" y="1595312"/>
            <a:ext cx="7924800" cy="526118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1627" y="-1503"/>
            <a:ext cx="3000375" cy="6858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04"/>
            <a:ext cx="7924800" cy="1670059"/>
          </a:xfrm>
          <a:prstGeom prst="rect">
            <a:avLst/>
          </a:prstGeom>
        </p:spPr>
      </p:pic>
      <p:sp>
        <p:nvSpPr>
          <p:cNvPr id="3" name="Rectangle 2">
            <a:extLst>
              <a:ext uri="{FF2B5EF4-FFF2-40B4-BE49-F238E27FC236}">
                <a16:creationId xmlns:a16="http://schemas.microsoft.com/office/drawing/2014/main" id="{455C8C78-2BB8-4F6C-A089-DE30ED5FCCD6}"/>
              </a:ext>
            </a:extLst>
          </p:cNvPr>
          <p:cNvSpPr/>
          <p:nvPr/>
        </p:nvSpPr>
        <p:spPr>
          <a:xfrm>
            <a:off x="3962400" y="381000"/>
            <a:ext cx="609600" cy="203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6F24ADF4-AF6B-462B-B983-CB0945C2164E}"/>
              </a:ext>
            </a:extLst>
          </p:cNvPr>
          <p:cNvSpPr/>
          <p:nvPr/>
        </p:nvSpPr>
        <p:spPr>
          <a:xfrm>
            <a:off x="4470400" y="3527347"/>
            <a:ext cx="914400" cy="30805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54555891-273D-4947-981A-6B0ADAC91811}"/>
              </a:ext>
            </a:extLst>
          </p:cNvPr>
          <p:cNvSpPr/>
          <p:nvPr/>
        </p:nvSpPr>
        <p:spPr>
          <a:xfrm>
            <a:off x="5080000" y="3954473"/>
            <a:ext cx="914400" cy="38892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1B72529F-56A3-4F45-9478-14E8EDCF1A42}"/>
              </a:ext>
            </a:extLst>
          </p:cNvPr>
          <p:cNvSpPr/>
          <p:nvPr/>
        </p:nvSpPr>
        <p:spPr>
          <a:xfrm>
            <a:off x="5384800" y="3022600"/>
            <a:ext cx="812800" cy="30805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a:extLst>
              <a:ext uri="{FF2B5EF4-FFF2-40B4-BE49-F238E27FC236}">
                <a16:creationId xmlns:a16="http://schemas.microsoft.com/office/drawing/2014/main" id="{0F87D783-E795-4773-84AF-DEBACBB173A9}"/>
              </a:ext>
            </a:extLst>
          </p:cNvPr>
          <p:cNvSpPr/>
          <p:nvPr/>
        </p:nvSpPr>
        <p:spPr>
          <a:xfrm>
            <a:off x="4387611" y="96795"/>
            <a:ext cx="387589" cy="203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606167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Cyberbullying Victimology</a:t>
            </a:r>
          </a:p>
        </p:txBody>
      </p:sp>
      <p:sp>
        <p:nvSpPr>
          <p:cNvPr id="3" name="Content Placeholder 2"/>
          <p:cNvSpPr>
            <a:spLocks noGrp="1"/>
          </p:cNvSpPr>
          <p:nvPr>
            <p:ph idx="1"/>
          </p:nvPr>
        </p:nvSpPr>
        <p:spPr>
          <a:xfrm>
            <a:off x="1244601" y="2514600"/>
            <a:ext cx="10134600" cy="4089402"/>
          </a:xfrm>
        </p:spPr>
        <p:txBody>
          <a:bodyPr>
            <a:normAutofit/>
          </a:bodyPr>
          <a:lstStyle/>
          <a:p>
            <a:r>
              <a:rPr lang="en-US" dirty="0"/>
              <a:t>Incidents of humiliation and torment are not a matter of theory—they expose the harsh realities of cyberbullying as perhaps the least understood area of victimization in the digital age, and one of the most socially topical and divisive issues of our time. </a:t>
            </a:r>
          </a:p>
        </p:txBody>
      </p:sp>
    </p:spTree>
    <p:extLst>
      <p:ext uri="{BB962C8B-B14F-4D97-AF65-F5344CB8AC3E}">
        <p14:creationId xmlns:p14="http://schemas.microsoft.com/office/powerpoint/2010/main" val="826813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661016"/>
            <a:ext cx="3450117" cy="259540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5" y="4253157"/>
            <a:ext cx="3450119" cy="260484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3153" y="1661015"/>
            <a:ext cx="3450120" cy="270504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1882" y="4260432"/>
            <a:ext cx="3450119" cy="259029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3153" y="4253157"/>
            <a:ext cx="3450119" cy="259756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33033" y="1661015"/>
            <a:ext cx="3450120" cy="2592143"/>
          </a:xfrm>
          <a:prstGeom prst="rect">
            <a:avLst/>
          </a:prstGeom>
        </p:spPr>
      </p:pic>
      <p:sp>
        <p:nvSpPr>
          <p:cNvPr id="3" name="TextBox 2"/>
          <p:cNvSpPr txBox="1"/>
          <p:nvPr/>
        </p:nvSpPr>
        <p:spPr>
          <a:xfrm>
            <a:off x="3650073" y="155567"/>
            <a:ext cx="5743489" cy="1241620"/>
          </a:xfrm>
          <a:prstGeom prst="rect">
            <a:avLst/>
          </a:prstGeom>
          <a:noFill/>
        </p:spPr>
        <p:txBody>
          <a:bodyPr wrap="square" lIns="91439" tIns="45719" rIns="91439" bIns="45719" rtlCol="0">
            <a:spAutoFit/>
          </a:bodyPr>
          <a:lstStyle/>
          <a:p>
            <a:pPr defTabSz="457178"/>
            <a:r>
              <a:rPr lang="en-US" sz="1867" dirty="0">
                <a:solidFill>
                  <a:schemeClr val="bg1"/>
                </a:solidFill>
              </a:rPr>
              <a:t>“[…] Sadism leads to </a:t>
            </a:r>
            <a:r>
              <a:rPr lang="en-US" sz="1867" i="1" dirty="0">
                <a:solidFill>
                  <a:schemeClr val="bg1"/>
                </a:solidFill>
              </a:rPr>
              <a:t>trolling</a:t>
            </a:r>
            <a:r>
              <a:rPr lang="en-US" sz="1867" dirty="0">
                <a:solidFill>
                  <a:schemeClr val="bg1"/>
                </a:solidFill>
              </a:rPr>
              <a:t> because those behaviors are </a:t>
            </a:r>
            <a:r>
              <a:rPr lang="en-US" sz="1867" i="1" dirty="0">
                <a:solidFill>
                  <a:schemeClr val="bg1"/>
                </a:solidFill>
              </a:rPr>
              <a:t>pleasurable</a:t>
            </a:r>
            <a:r>
              <a:rPr lang="en-US" sz="1867" dirty="0">
                <a:solidFill>
                  <a:schemeClr val="bg1"/>
                </a:solidFill>
              </a:rPr>
              <a:t>.” </a:t>
            </a:r>
          </a:p>
          <a:p>
            <a:pPr defTabSz="457178"/>
            <a:r>
              <a:rPr lang="en-US" sz="1867" dirty="0">
                <a:solidFill>
                  <a:schemeClr val="bg1"/>
                </a:solidFill>
              </a:rPr>
              <a:t>	- E.E. </a:t>
            </a:r>
            <a:r>
              <a:rPr lang="en-US" sz="1867" dirty="0" err="1">
                <a:solidFill>
                  <a:schemeClr val="bg1"/>
                </a:solidFill>
              </a:rPr>
              <a:t>Buckels</a:t>
            </a:r>
            <a:r>
              <a:rPr lang="en-US" sz="1867" dirty="0">
                <a:solidFill>
                  <a:schemeClr val="bg1"/>
                </a:solidFill>
              </a:rPr>
              <a:t> et al.  </a:t>
            </a:r>
          </a:p>
          <a:p>
            <a:pPr defTabSz="457178"/>
            <a:r>
              <a:rPr lang="en-US" sz="1867" dirty="0">
                <a:solidFill>
                  <a:schemeClr val="bg1"/>
                </a:solidFill>
              </a:rPr>
              <a:t>		Personality and Individual Differences</a:t>
            </a:r>
          </a:p>
        </p:txBody>
      </p:sp>
    </p:spTree>
    <p:extLst>
      <p:ext uri="{BB962C8B-B14F-4D97-AF65-F5344CB8AC3E}">
        <p14:creationId xmlns:p14="http://schemas.microsoft.com/office/powerpoint/2010/main" val="357586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E8C0813-1CA0-427D-9DA5-9A0033A4CFCC}"/>
              </a:ext>
            </a:extLst>
          </p:cNvPr>
          <p:cNvGraphicFramePr>
            <a:graphicFrameLocks noGrp="1"/>
          </p:cNvGraphicFramePr>
          <p:nvPr/>
        </p:nvGraphicFramePr>
        <p:xfrm>
          <a:off x="604157" y="1498600"/>
          <a:ext cx="10983679" cy="4670584"/>
        </p:xfrm>
        <a:graphic>
          <a:graphicData uri="http://schemas.openxmlformats.org/drawingml/2006/table">
            <a:tbl>
              <a:tblPr/>
              <a:tblGrid>
                <a:gridCol w="2156549">
                  <a:extLst>
                    <a:ext uri="{9D8B030D-6E8A-4147-A177-3AD203B41FA5}">
                      <a16:colId xmlns:a16="http://schemas.microsoft.com/office/drawing/2014/main" val="2044359448"/>
                    </a:ext>
                  </a:extLst>
                </a:gridCol>
                <a:gridCol w="866653">
                  <a:extLst>
                    <a:ext uri="{9D8B030D-6E8A-4147-A177-3AD203B41FA5}">
                      <a16:colId xmlns:a16="http://schemas.microsoft.com/office/drawing/2014/main" val="3993425702"/>
                    </a:ext>
                  </a:extLst>
                </a:gridCol>
                <a:gridCol w="866653">
                  <a:extLst>
                    <a:ext uri="{9D8B030D-6E8A-4147-A177-3AD203B41FA5}">
                      <a16:colId xmlns:a16="http://schemas.microsoft.com/office/drawing/2014/main" val="4095987268"/>
                    </a:ext>
                  </a:extLst>
                </a:gridCol>
                <a:gridCol w="866653">
                  <a:extLst>
                    <a:ext uri="{9D8B030D-6E8A-4147-A177-3AD203B41FA5}">
                      <a16:colId xmlns:a16="http://schemas.microsoft.com/office/drawing/2014/main" val="1309296530"/>
                    </a:ext>
                  </a:extLst>
                </a:gridCol>
                <a:gridCol w="866653">
                  <a:extLst>
                    <a:ext uri="{9D8B030D-6E8A-4147-A177-3AD203B41FA5}">
                      <a16:colId xmlns:a16="http://schemas.microsoft.com/office/drawing/2014/main" val="2242037631"/>
                    </a:ext>
                  </a:extLst>
                </a:gridCol>
                <a:gridCol w="866653">
                  <a:extLst>
                    <a:ext uri="{9D8B030D-6E8A-4147-A177-3AD203B41FA5}">
                      <a16:colId xmlns:a16="http://schemas.microsoft.com/office/drawing/2014/main" val="3545399564"/>
                    </a:ext>
                  </a:extLst>
                </a:gridCol>
                <a:gridCol w="866653">
                  <a:extLst>
                    <a:ext uri="{9D8B030D-6E8A-4147-A177-3AD203B41FA5}">
                      <a16:colId xmlns:a16="http://schemas.microsoft.com/office/drawing/2014/main" val="1604355761"/>
                    </a:ext>
                  </a:extLst>
                </a:gridCol>
                <a:gridCol w="866653">
                  <a:extLst>
                    <a:ext uri="{9D8B030D-6E8A-4147-A177-3AD203B41FA5}">
                      <a16:colId xmlns:a16="http://schemas.microsoft.com/office/drawing/2014/main" val="866741325"/>
                    </a:ext>
                  </a:extLst>
                </a:gridCol>
                <a:gridCol w="663453">
                  <a:extLst>
                    <a:ext uri="{9D8B030D-6E8A-4147-A177-3AD203B41FA5}">
                      <a16:colId xmlns:a16="http://schemas.microsoft.com/office/drawing/2014/main" val="2384786612"/>
                    </a:ext>
                  </a:extLst>
                </a:gridCol>
                <a:gridCol w="1090343">
                  <a:extLst>
                    <a:ext uri="{9D8B030D-6E8A-4147-A177-3AD203B41FA5}">
                      <a16:colId xmlns:a16="http://schemas.microsoft.com/office/drawing/2014/main" val="2837596697"/>
                    </a:ext>
                  </a:extLst>
                </a:gridCol>
                <a:gridCol w="1006763">
                  <a:extLst>
                    <a:ext uri="{9D8B030D-6E8A-4147-A177-3AD203B41FA5}">
                      <a16:colId xmlns:a16="http://schemas.microsoft.com/office/drawing/2014/main" val="3544784551"/>
                    </a:ext>
                  </a:extLst>
                </a:gridCol>
              </a:tblGrid>
              <a:tr h="1091784">
                <a:tc>
                  <a:txBody>
                    <a:bodyPr/>
                    <a:lstStyle/>
                    <a:p>
                      <a:pPr algn="ctr"/>
                      <a:r>
                        <a:rPr lang="en-US" sz="1600" dirty="0">
                          <a:solidFill>
                            <a:schemeClr val="bg1"/>
                          </a:solidFill>
                          <a:effectLst/>
                        </a:rPr>
                        <a:t>Age (years)</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dirty="0">
                          <a:solidFill>
                            <a:schemeClr val="bg1"/>
                          </a:solidFill>
                          <a:effectLst/>
                        </a:rPr>
                        <a:t>10 – 14</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dirty="0">
                          <a:solidFill>
                            <a:schemeClr val="bg1"/>
                          </a:solidFill>
                          <a:effectLst/>
                        </a:rPr>
                        <a:t>15 – 24</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solidFill>
                            <a:schemeClr val="bg1"/>
                          </a:solidFill>
                          <a:effectLst/>
                        </a:rPr>
                        <a:t>25 – 34</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solidFill>
                            <a:schemeClr val="bg1"/>
                          </a:solidFill>
                          <a:effectLst/>
                        </a:rPr>
                        <a:t>35 – 44</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solidFill>
                            <a:schemeClr val="bg1"/>
                          </a:solidFill>
                          <a:effectLst/>
                        </a:rPr>
                        <a:t>45 – 54</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solidFill>
                            <a:schemeClr val="bg1"/>
                          </a:solidFill>
                          <a:effectLst/>
                        </a:rPr>
                        <a:t>55 – 64</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solidFill>
                            <a:schemeClr val="bg1"/>
                          </a:solidFill>
                          <a:effectLst/>
                        </a:rPr>
                        <a:t>65 – 74</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solidFill>
                            <a:schemeClr val="bg1"/>
                          </a:solidFill>
                          <a:effectLst/>
                        </a:rPr>
                        <a:t>75+</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solidFill>
                            <a:schemeClr val="bg1"/>
                          </a:solidFill>
                          <a:effectLst/>
                        </a:rPr>
                        <a:t>Unknown</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solidFill>
                            <a:schemeClr val="bg1"/>
                          </a:solidFill>
                          <a:effectLst/>
                        </a:rPr>
                        <a:t>All</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392486948"/>
                  </a:ext>
                </a:extLst>
              </a:tr>
              <a:tr h="689548">
                <a:tc>
                  <a:txBody>
                    <a:bodyPr/>
                    <a:lstStyle/>
                    <a:p>
                      <a:pPr algn="ctr"/>
                      <a:r>
                        <a:rPr lang="en-US" sz="1600">
                          <a:solidFill>
                            <a:schemeClr val="bg1"/>
                          </a:solidFill>
                          <a:effectLst/>
                        </a:rPr>
                        <a:t>Males</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1600">
                          <a:solidFill>
                            <a:schemeClr val="bg1"/>
                          </a:solidFill>
                          <a:effectLst/>
                        </a:rPr>
                        <a:t>265</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dirty="0">
                          <a:solidFill>
                            <a:schemeClr val="bg1"/>
                          </a:solidFill>
                          <a:effectLst/>
                        </a:rPr>
                        <a:t>4575</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dirty="0">
                          <a:solidFill>
                            <a:schemeClr val="bg1"/>
                          </a:solidFill>
                          <a:effectLst/>
                        </a:rPr>
                        <a:t>5887</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dirty="0">
                          <a:solidFill>
                            <a:schemeClr val="bg1"/>
                          </a:solidFill>
                          <a:effectLst/>
                        </a:rPr>
                        <a:t>5294</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dirty="0">
                          <a:solidFill>
                            <a:schemeClr val="bg1"/>
                          </a:solidFill>
                          <a:effectLst/>
                        </a:rPr>
                        <a:t>6198</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a:solidFill>
                            <a:schemeClr val="bg1"/>
                          </a:solidFill>
                          <a:effectLst/>
                        </a:rPr>
                        <a:t>5745</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a:solidFill>
                            <a:schemeClr val="bg1"/>
                          </a:solidFill>
                          <a:effectLst/>
                        </a:rPr>
                        <a:t>3463</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a:solidFill>
                            <a:schemeClr val="bg1"/>
                          </a:solidFill>
                          <a:effectLst/>
                        </a:rPr>
                        <a:t>3291</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a:solidFill>
                            <a:schemeClr val="bg1"/>
                          </a:solidFill>
                          <a:effectLst/>
                        </a:rPr>
                        <a:t>2</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a:solidFill>
                            <a:schemeClr val="bg1"/>
                          </a:solidFill>
                          <a:effectLst/>
                        </a:rPr>
                        <a:t>34727</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50052359"/>
                  </a:ext>
                </a:extLst>
              </a:tr>
              <a:tr h="890665">
                <a:tc>
                  <a:txBody>
                    <a:bodyPr/>
                    <a:lstStyle/>
                    <a:p>
                      <a:pPr algn="ctr"/>
                      <a:r>
                        <a:rPr lang="en-US" sz="1600" dirty="0">
                          <a:solidFill>
                            <a:schemeClr val="bg1"/>
                          </a:solidFill>
                          <a:effectLst/>
                        </a:rPr>
                        <a:t>Females</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1600">
                          <a:solidFill>
                            <a:schemeClr val="bg1"/>
                          </a:solidFill>
                          <a:effectLst/>
                        </a:rPr>
                        <a:t>171</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dirty="0">
                          <a:solidFill>
                            <a:schemeClr val="bg1"/>
                          </a:solidFill>
                          <a:effectLst/>
                        </a:rPr>
                        <a:t>1148</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a:solidFill>
                            <a:schemeClr val="bg1"/>
                          </a:solidFill>
                          <a:effectLst/>
                        </a:rPr>
                        <a:t>1479</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a:solidFill>
                            <a:schemeClr val="bg1"/>
                          </a:solidFill>
                          <a:effectLst/>
                        </a:rPr>
                        <a:t>1736</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dirty="0">
                          <a:solidFill>
                            <a:schemeClr val="bg1"/>
                          </a:solidFill>
                          <a:effectLst/>
                        </a:rPr>
                        <a:t>2239</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dirty="0">
                          <a:solidFill>
                            <a:schemeClr val="bg1"/>
                          </a:solidFill>
                          <a:effectLst/>
                        </a:rPr>
                        <a:t>2014</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dirty="0">
                          <a:solidFill>
                            <a:schemeClr val="bg1"/>
                          </a:solidFill>
                          <a:effectLst/>
                        </a:rPr>
                        <a:t>940</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a:solidFill>
                            <a:schemeClr val="bg1"/>
                          </a:solidFill>
                          <a:effectLst/>
                        </a:rPr>
                        <a:t>510</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dirty="0">
                          <a:solidFill>
                            <a:schemeClr val="bg1"/>
                          </a:solidFill>
                          <a:effectLst/>
                        </a:rPr>
                        <a:t>1</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a:solidFill>
                            <a:schemeClr val="bg1"/>
                          </a:solidFill>
                          <a:effectLst/>
                        </a:rPr>
                        <a:t>10238</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635297701"/>
                  </a:ext>
                </a:extLst>
              </a:tr>
              <a:tr h="1309039">
                <a:tc>
                  <a:txBody>
                    <a:bodyPr/>
                    <a:lstStyle/>
                    <a:p>
                      <a:pPr algn="ctr"/>
                      <a:r>
                        <a:rPr lang="en-US" sz="1600" b="1" dirty="0">
                          <a:solidFill>
                            <a:schemeClr val="bg1"/>
                          </a:solidFill>
                          <a:effectLst/>
                        </a:rPr>
                        <a:t>Male/Female Ratio</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1600" b="1" dirty="0">
                          <a:solidFill>
                            <a:schemeClr val="bg1"/>
                          </a:solidFill>
                          <a:effectLst/>
                        </a:rPr>
                        <a:t>1.5</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b="1">
                          <a:solidFill>
                            <a:schemeClr val="bg1"/>
                          </a:solidFill>
                          <a:effectLst/>
                        </a:rPr>
                        <a:t>4.0</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b="1" dirty="0">
                          <a:solidFill>
                            <a:schemeClr val="bg1"/>
                          </a:solidFill>
                          <a:effectLst/>
                        </a:rPr>
                        <a:t>4.0</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b="1">
                          <a:solidFill>
                            <a:schemeClr val="bg1"/>
                          </a:solidFill>
                          <a:effectLst/>
                        </a:rPr>
                        <a:t>3.0</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b="1" dirty="0">
                          <a:solidFill>
                            <a:schemeClr val="bg1"/>
                          </a:solidFill>
                          <a:effectLst/>
                        </a:rPr>
                        <a:t>2.8</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b="1">
                          <a:solidFill>
                            <a:schemeClr val="bg1"/>
                          </a:solidFill>
                          <a:effectLst/>
                        </a:rPr>
                        <a:t>2.9</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b="1">
                          <a:solidFill>
                            <a:schemeClr val="bg1"/>
                          </a:solidFill>
                          <a:effectLst/>
                        </a:rPr>
                        <a:t>3.7</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b="1" dirty="0">
                          <a:solidFill>
                            <a:schemeClr val="bg1"/>
                          </a:solidFill>
                          <a:effectLst/>
                        </a:rPr>
                        <a:t>6.5</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b="1" dirty="0">
                          <a:solidFill>
                            <a:schemeClr val="bg1"/>
                          </a:solidFill>
                          <a:effectLst/>
                        </a:rPr>
                        <a:t>1.0</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b="1" dirty="0">
                          <a:solidFill>
                            <a:schemeClr val="bg1"/>
                          </a:solidFill>
                          <a:effectLst/>
                        </a:rPr>
                        <a:t>3.4</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15881484"/>
                  </a:ext>
                </a:extLst>
              </a:tr>
              <a:tr h="689548">
                <a:tc>
                  <a:txBody>
                    <a:bodyPr/>
                    <a:lstStyle/>
                    <a:p>
                      <a:pPr algn="ctr"/>
                      <a:r>
                        <a:rPr lang="en-US" sz="1600">
                          <a:solidFill>
                            <a:schemeClr val="bg1"/>
                          </a:solidFill>
                          <a:effectLst/>
                        </a:rPr>
                        <a:t>Total</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1600">
                          <a:solidFill>
                            <a:schemeClr val="bg1"/>
                          </a:solidFill>
                          <a:effectLst/>
                        </a:rPr>
                        <a:t>436</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a:solidFill>
                            <a:schemeClr val="bg1"/>
                          </a:solidFill>
                          <a:effectLst/>
                        </a:rPr>
                        <a:t>5723</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a:solidFill>
                            <a:schemeClr val="bg1"/>
                          </a:solidFill>
                          <a:effectLst/>
                        </a:rPr>
                        <a:t>7366</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a:solidFill>
                            <a:schemeClr val="bg1"/>
                          </a:solidFill>
                          <a:effectLst/>
                        </a:rPr>
                        <a:t>7030</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a:solidFill>
                            <a:schemeClr val="bg1"/>
                          </a:solidFill>
                          <a:effectLst/>
                        </a:rPr>
                        <a:t>8437</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a:solidFill>
                            <a:schemeClr val="bg1"/>
                          </a:solidFill>
                          <a:effectLst/>
                        </a:rPr>
                        <a:t>7759</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a:solidFill>
                            <a:schemeClr val="bg1"/>
                          </a:solidFill>
                          <a:effectLst/>
                        </a:rPr>
                        <a:t>4403</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dirty="0">
                          <a:solidFill>
                            <a:schemeClr val="bg1"/>
                          </a:solidFill>
                          <a:effectLst/>
                        </a:rPr>
                        <a:t>3801</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a:solidFill>
                            <a:schemeClr val="bg1"/>
                          </a:solidFill>
                          <a:effectLst/>
                        </a:rPr>
                        <a:t>3</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600" dirty="0">
                          <a:solidFill>
                            <a:schemeClr val="bg1"/>
                          </a:solidFill>
                          <a:effectLst/>
                        </a:rPr>
                        <a:t>44965</a:t>
                      </a:r>
                    </a:p>
                  </a:txBody>
                  <a:tcPr marL="86193" marR="86193" marT="43097" marB="43097"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547305518"/>
                  </a:ext>
                </a:extLst>
              </a:tr>
            </a:tbl>
          </a:graphicData>
        </a:graphic>
      </p:graphicFrame>
      <p:sp>
        <p:nvSpPr>
          <p:cNvPr id="5" name="Rectangle 3">
            <a:extLst>
              <a:ext uri="{FF2B5EF4-FFF2-40B4-BE49-F238E27FC236}">
                <a16:creationId xmlns:a16="http://schemas.microsoft.com/office/drawing/2014/main" id="{9C39818F-3EB7-413F-9C0E-D83B276AA9D1}"/>
              </a:ext>
            </a:extLst>
          </p:cNvPr>
          <p:cNvSpPr>
            <a:spLocks noChangeArrowheads="1"/>
          </p:cNvSpPr>
          <p:nvPr/>
        </p:nvSpPr>
        <p:spPr bwMode="auto">
          <a:xfrm>
            <a:off x="2183771" y="381001"/>
            <a:ext cx="782445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algn="ctr" defTabSz="1219170" eaLnBrk="0" fontAlgn="base" hangingPunct="0">
              <a:spcBef>
                <a:spcPct val="0"/>
              </a:spcBef>
              <a:spcAft>
                <a:spcPct val="0"/>
              </a:spcAft>
            </a:pPr>
            <a:r>
              <a:rPr lang="en-US" altLang="en-US" sz="2400" dirty="0">
                <a:solidFill>
                  <a:schemeClr val="bg1"/>
                </a:solidFill>
                <a:latin typeface="Arial" panose="020B0604020202020204" pitchFamily="34" charset="0"/>
              </a:rPr>
              <a:t>The National Violent Death Reporting System (NVDRS)</a:t>
            </a:r>
          </a:p>
          <a:p>
            <a:pPr algn="ctr" defTabSz="1219170" eaLnBrk="0" fontAlgn="base" hangingPunct="0">
              <a:spcBef>
                <a:spcPct val="0"/>
              </a:spcBef>
              <a:spcAft>
                <a:spcPct val="0"/>
              </a:spcAft>
            </a:pPr>
            <a:r>
              <a:rPr lang="en-US" altLang="en-US" sz="2400" dirty="0">
                <a:solidFill>
                  <a:schemeClr val="bg1"/>
                </a:solidFill>
                <a:latin typeface="Arial" panose="020B0604020202020204" pitchFamily="34" charset="0"/>
              </a:rPr>
              <a:t>Number of suicides by age group and sex: USA, 2016.</a:t>
            </a:r>
          </a:p>
        </p:txBody>
      </p:sp>
    </p:spTree>
    <p:extLst>
      <p:ext uri="{BB962C8B-B14F-4D97-AF65-F5344CB8AC3E}">
        <p14:creationId xmlns:p14="http://schemas.microsoft.com/office/powerpoint/2010/main" val="268884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A631-7C27-4E75-A391-EE9200F1307A}"/>
              </a:ext>
            </a:extLst>
          </p:cNvPr>
          <p:cNvSpPr>
            <a:spLocks noGrp="1"/>
          </p:cNvSpPr>
          <p:nvPr>
            <p:ph type="title"/>
          </p:nvPr>
        </p:nvSpPr>
        <p:spPr/>
        <p:txBody>
          <a:bodyPr/>
          <a:lstStyle/>
          <a:p>
            <a:r>
              <a:rPr lang="en-US" dirty="0"/>
              <a:t>But who is cyber-bullied?</a:t>
            </a:r>
          </a:p>
        </p:txBody>
      </p:sp>
      <p:sp>
        <p:nvSpPr>
          <p:cNvPr id="3" name="Content Placeholder 2">
            <a:extLst>
              <a:ext uri="{FF2B5EF4-FFF2-40B4-BE49-F238E27FC236}">
                <a16:creationId xmlns:a16="http://schemas.microsoft.com/office/drawing/2014/main" id="{52968B57-0581-4C5C-9894-1E100306221A}"/>
              </a:ext>
            </a:extLst>
          </p:cNvPr>
          <p:cNvSpPr>
            <a:spLocks noGrp="1"/>
          </p:cNvSpPr>
          <p:nvPr>
            <p:ph idx="1"/>
          </p:nvPr>
        </p:nvSpPr>
        <p:spPr/>
        <p:txBody>
          <a:bodyPr>
            <a:normAutofit lnSpcReduction="10000"/>
          </a:bodyPr>
          <a:lstStyle/>
          <a:p>
            <a:r>
              <a:rPr lang="en-US" dirty="0"/>
              <a:t>Persons with a disability, be it developmental (75%), physical (70%), or learning (52%)</a:t>
            </a:r>
          </a:p>
          <a:p>
            <a:endParaRPr lang="en-US" dirty="0"/>
          </a:p>
          <a:p>
            <a:r>
              <a:rPr lang="en-US" dirty="0"/>
              <a:t>Meanwhile, offenders are more likely female (63%) if under 16 but shifts to overwhelmingly male buy age 23.</a:t>
            </a:r>
          </a:p>
          <a:p>
            <a:pPr lvl="1"/>
            <a:r>
              <a:rPr lang="en-US" dirty="0"/>
              <a:t>Tend toward dark tetrad traits of sadism and psychopathy. The gender swap is generally consistent with the presentation and suppression of these traits in socialization.</a:t>
            </a:r>
          </a:p>
        </p:txBody>
      </p:sp>
    </p:spTree>
    <p:extLst>
      <p:ext uri="{BB962C8B-B14F-4D97-AF65-F5344CB8AC3E}">
        <p14:creationId xmlns:p14="http://schemas.microsoft.com/office/powerpoint/2010/main" val="1776645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E4835B-552A-4A3C-99A5-65DB523F5C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239" y="1"/>
            <a:ext cx="10811523" cy="6850727"/>
          </a:xfrm>
          <a:prstGeom prst="rect">
            <a:avLst/>
          </a:prstGeom>
        </p:spPr>
      </p:pic>
    </p:spTree>
    <p:extLst>
      <p:ext uri="{BB962C8B-B14F-4D97-AF65-F5344CB8AC3E}">
        <p14:creationId xmlns:p14="http://schemas.microsoft.com/office/powerpoint/2010/main" val="426364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yber victimization"/>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b="50108"/>
          <a:stretch/>
        </p:blipFill>
        <p:spPr bwMode="auto">
          <a:xfrm>
            <a:off x="9118" y="1112309"/>
            <a:ext cx="12173764" cy="4633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251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Digital Citizenship</a:t>
            </a:r>
          </a:p>
        </p:txBody>
      </p:sp>
      <p:sp>
        <p:nvSpPr>
          <p:cNvPr id="3" name="Content Placeholder 2"/>
          <p:cNvSpPr>
            <a:spLocks noGrp="1"/>
          </p:cNvSpPr>
          <p:nvPr>
            <p:ph idx="1"/>
          </p:nvPr>
        </p:nvSpPr>
        <p:spPr/>
        <p:txBody>
          <a:bodyPr>
            <a:normAutofit/>
          </a:bodyPr>
          <a:lstStyle/>
          <a:p>
            <a:r>
              <a:rPr lang="en-US" dirty="0"/>
              <a:t>Digital citizenship is the continuously developing norms of appropriate, responsible, and empowered technology use.</a:t>
            </a:r>
          </a:p>
          <a:p>
            <a:endParaRPr lang="en-US" dirty="0"/>
          </a:p>
          <a:p>
            <a:r>
              <a:rPr lang="en-US" dirty="0"/>
              <a:t>All people that engage in technology use, to any level, contribute in some way to those norms, just as everyone contributes to culture and social norms.</a:t>
            </a:r>
          </a:p>
        </p:txBody>
      </p:sp>
      <p:sp>
        <p:nvSpPr>
          <p:cNvPr id="4" name="Date Placeholder 3">
            <a:extLst>
              <a:ext uri="{FF2B5EF4-FFF2-40B4-BE49-F238E27FC236}">
                <a16:creationId xmlns:a16="http://schemas.microsoft.com/office/drawing/2014/main" id="{2F9CC5F9-E22A-49B7-836A-73ACED2E20B4}"/>
              </a:ext>
            </a:extLst>
          </p:cNvPr>
          <p:cNvSpPr>
            <a:spLocks noGrp="1"/>
          </p:cNvSpPr>
          <p:nvPr>
            <p:ph type="dt" sz="half" idx="10"/>
          </p:nvPr>
        </p:nvSpPr>
        <p:spPr>
          <a:xfrm>
            <a:off x="7456921" y="5883276"/>
            <a:ext cx="2743200" cy="365125"/>
          </a:xfrm>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10/26/2022</a:t>
            </a:fld>
            <a:endParaRPr lang="en-US" sz="1200">
              <a:solidFill>
                <a:srgbClr val="FFFFFF"/>
              </a:solidFill>
            </a:endParaRPr>
          </a:p>
        </p:txBody>
      </p:sp>
      <p:sp>
        <p:nvSpPr>
          <p:cNvPr id="5" name="Footer Placeholder 4">
            <a:extLst>
              <a:ext uri="{FF2B5EF4-FFF2-40B4-BE49-F238E27FC236}">
                <a16:creationId xmlns:a16="http://schemas.microsoft.com/office/drawing/2014/main" id="{DDC744B2-0353-4C12-B221-C834721093F6}"/>
              </a:ext>
            </a:extLst>
          </p:cNvPr>
          <p:cNvSpPr>
            <a:spLocks noGrp="1"/>
          </p:cNvSpPr>
          <p:nvPr>
            <p:ph type="ftr" sz="quarter" idx="11"/>
          </p:nvPr>
        </p:nvSpPr>
        <p:spPr>
          <a:xfrm>
            <a:off x="1141411" y="5883275"/>
            <a:ext cx="6239309" cy="365125"/>
          </a:xfrm>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CYB 303 – Prof. C. R. Johnson</a:t>
            </a:r>
          </a:p>
        </p:txBody>
      </p:sp>
      <p:sp>
        <p:nvSpPr>
          <p:cNvPr id="6" name="Slide Number Placeholder 5">
            <a:extLst>
              <a:ext uri="{FF2B5EF4-FFF2-40B4-BE49-F238E27FC236}">
                <a16:creationId xmlns:a16="http://schemas.microsoft.com/office/drawing/2014/main" id="{0FF99DE9-2975-4723-BDDB-A77F61DDDDA3}"/>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2</a:t>
            </a:fld>
            <a:endParaRPr lang="en-US" sz="1200">
              <a:solidFill>
                <a:srgbClr val="FFFFFF"/>
              </a:solidFill>
            </a:endParaRPr>
          </a:p>
        </p:txBody>
      </p:sp>
    </p:spTree>
    <p:extLst>
      <p:ext uri="{BB962C8B-B14F-4D97-AF65-F5344CB8AC3E}">
        <p14:creationId xmlns:p14="http://schemas.microsoft.com/office/powerpoint/2010/main" val="3163352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yber victimization"/>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49892"/>
          <a:stretch/>
        </p:blipFill>
        <p:spPr bwMode="auto">
          <a:xfrm>
            <a:off x="281830" y="1206500"/>
            <a:ext cx="1162834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161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75C0-167C-4CF5-942D-1C32521D4877}"/>
              </a:ext>
            </a:extLst>
          </p:cNvPr>
          <p:cNvSpPr>
            <a:spLocks noGrp="1"/>
          </p:cNvSpPr>
          <p:nvPr>
            <p:ph type="title"/>
          </p:nvPr>
        </p:nvSpPr>
        <p:spPr/>
        <p:txBody>
          <a:bodyPr/>
          <a:lstStyle/>
          <a:p>
            <a:r>
              <a:rPr lang="en-US" dirty="0"/>
              <a:t>Cyber-bullying to cyber-harassment</a:t>
            </a:r>
          </a:p>
        </p:txBody>
      </p:sp>
      <p:sp>
        <p:nvSpPr>
          <p:cNvPr id="3" name="Content Placeholder 2">
            <a:extLst>
              <a:ext uri="{FF2B5EF4-FFF2-40B4-BE49-F238E27FC236}">
                <a16:creationId xmlns:a16="http://schemas.microsoft.com/office/drawing/2014/main" id="{6ADABE3C-0929-4E41-BA4A-15E3F3FE1C83}"/>
              </a:ext>
            </a:extLst>
          </p:cNvPr>
          <p:cNvSpPr>
            <a:spLocks noGrp="1"/>
          </p:cNvSpPr>
          <p:nvPr>
            <p:ph idx="1"/>
          </p:nvPr>
        </p:nvSpPr>
        <p:spPr/>
        <p:txBody>
          <a:bodyPr/>
          <a:lstStyle/>
          <a:p>
            <a:r>
              <a:rPr lang="en-US" dirty="0"/>
              <a:t>There’s no real hard line between what is considered cyber-bullying and cyber-harassment because the distinction is not really a legal one. Both fall under WIS 947.0125 “Unlawful use of a computerized communication system” </a:t>
            </a:r>
          </a:p>
        </p:txBody>
      </p:sp>
    </p:spTree>
    <p:extLst>
      <p:ext uri="{BB962C8B-B14F-4D97-AF65-F5344CB8AC3E}">
        <p14:creationId xmlns:p14="http://schemas.microsoft.com/office/powerpoint/2010/main" val="1418997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7FA12-461B-4628-B06D-8929D5209D40}"/>
              </a:ext>
            </a:extLst>
          </p:cNvPr>
          <p:cNvSpPr>
            <a:spLocks noGrp="1"/>
          </p:cNvSpPr>
          <p:nvPr>
            <p:ph type="title"/>
          </p:nvPr>
        </p:nvSpPr>
        <p:spPr/>
        <p:txBody>
          <a:bodyPr/>
          <a:lstStyle/>
          <a:p>
            <a:r>
              <a:rPr lang="en-US" dirty="0"/>
              <a:t>WIS 947.0125</a:t>
            </a:r>
          </a:p>
        </p:txBody>
      </p:sp>
      <p:sp>
        <p:nvSpPr>
          <p:cNvPr id="3" name="Content Placeholder 2">
            <a:extLst>
              <a:ext uri="{FF2B5EF4-FFF2-40B4-BE49-F238E27FC236}">
                <a16:creationId xmlns:a16="http://schemas.microsoft.com/office/drawing/2014/main" id="{56EBBE78-BD27-4592-9EF5-7308A2E2EB7F}"/>
              </a:ext>
            </a:extLst>
          </p:cNvPr>
          <p:cNvSpPr>
            <a:spLocks noGrp="1"/>
          </p:cNvSpPr>
          <p:nvPr>
            <p:ph idx="1"/>
          </p:nvPr>
        </p:nvSpPr>
        <p:spPr/>
        <p:txBody>
          <a:bodyPr/>
          <a:lstStyle/>
          <a:p>
            <a:r>
              <a:rPr lang="en-US" dirty="0"/>
              <a:t>Class B misdemeanor:</a:t>
            </a:r>
          </a:p>
          <a:p>
            <a:pPr lvl="1"/>
            <a:r>
              <a:rPr lang="en-US" dirty="0"/>
              <a:t>Send message will intend to frighten, intimidate, threaten, abuse, or harass.</a:t>
            </a:r>
          </a:p>
          <a:p>
            <a:pPr lvl="1"/>
            <a:r>
              <a:rPr lang="en-US" dirty="0"/>
              <a:t>Doxing with same intent. </a:t>
            </a:r>
          </a:p>
          <a:p>
            <a:pPr lvl="1"/>
            <a:r>
              <a:rPr lang="en-US" dirty="0"/>
              <a:t>Responding to threats with threats.</a:t>
            </a:r>
          </a:p>
          <a:p>
            <a:r>
              <a:rPr lang="en-US" dirty="0"/>
              <a:t>Class B forfeiture:</a:t>
            </a:r>
          </a:p>
          <a:p>
            <a:pPr lvl="1"/>
            <a:r>
              <a:rPr lang="en-US" dirty="0"/>
              <a:t>Send obscene or profane messages with intent to harass, annoy, or offend.</a:t>
            </a:r>
          </a:p>
          <a:p>
            <a:pPr lvl="1"/>
            <a:r>
              <a:rPr lang="en-US" dirty="0"/>
              <a:t>Convince someone else to do it for you.</a:t>
            </a:r>
          </a:p>
        </p:txBody>
      </p:sp>
    </p:spTree>
    <p:extLst>
      <p:ext uri="{BB962C8B-B14F-4D97-AF65-F5344CB8AC3E}">
        <p14:creationId xmlns:p14="http://schemas.microsoft.com/office/powerpoint/2010/main" val="3430929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645A5-8E7E-453F-BA9F-0DF148C2B975}"/>
              </a:ext>
            </a:extLst>
          </p:cNvPr>
          <p:cNvSpPr>
            <a:spLocks noGrp="1"/>
          </p:cNvSpPr>
          <p:nvPr>
            <p:ph type="title"/>
          </p:nvPr>
        </p:nvSpPr>
        <p:spPr/>
        <p:txBody>
          <a:bodyPr/>
          <a:lstStyle/>
          <a:p>
            <a:r>
              <a:rPr lang="en-US" dirty="0"/>
              <a:t>Cyber harassment to cyber-stalking</a:t>
            </a:r>
          </a:p>
        </p:txBody>
      </p:sp>
      <p:sp>
        <p:nvSpPr>
          <p:cNvPr id="3" name="Content Placeholder 2">
            <a:extLst>
              <a:ext uri="{FF2B5EF4-FFF2-40B4-BE49-F238E27FC236}">
                <a16:creationId xmlns:a16="http://schemas.microsoft.com/office/drawing/2014/main" id="{B0CC3752-E60D-4137-AC65-6C19E976E108}"/>
              </a:ext>
            </a:extLst>
          </p:cNvPr>
          <p:cNvSpPr>
            <a:spLocks noGrp="1"/>
          </p:cNvSpPr>
          <p:nvPr>
            <p:ph idx="1"/>
          </p:nvPr>
        </p:nvSpPr>
        <p:spPr/>
        <p:txBody>
          <a:bodyPr/>
          <a:lstStyle/>
          <a:p>
            <a:r>
              <a:rPr lang="en-US" dirty="0"/>
              <a:t>There </a:t>
            </a:r>
            <a:r>
              <a:rPr lang="en-US" i="1" dirty="0"/>
              <a:t>is </a:t>
            </a:r>
            <a:r>
              <a:rPr lang="en-US" dirty="0"/>
              <a:t>a clear legal definition for cyber-stalking, which in Wisconsin 940.32 means the harassment constitutes a “course of conduct”</a:t>
            </a:r>
          </a:p>
          <a:p>
            <a:r>
              <a:rPr lang="en-US" dirty="0" err="1"/>
              <a:t>CoC</a:t>
            </a:r>
            <a:r>
              <a:rPr lang="en-US" dirty="0"/>
              <a:t> is 2 or more acts “carried out over time” of unwanted contact.</a:t>
            </a:r>
          </a:p>
        </p:txBody>
      </p:sp>
    </p:spTree>
    <p:extLst>
      <p:ext uri="{BB962C8B-B14F-4D97-AF65-F5344CB8AC3E}">
        <p14:creationId xmlns:p14="http://schemas.microsoft.com/office/powerpoint/2010/main" val="3878669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 Fraud</a:t>
            </a:r>
          </a:p>
        </p:txBody>
      </p:sp>
      <p:sp>
        <p:nvSpPr>
          <p:cNvPr id="3" name="Content Placeholder 2"/>
          <p:cNvSpPr>
            <a:spLocks noGrp="1"/>
          </p:cNvSpPr>
          <p:nvPr>
            <p:ph idx="1"/>
          </p:nvPr>
        </p:nvSpPr>
        <p:spPr/>
        <p:txBody>
          <a:bodyPr>
            <a:normAutofit fontScale="92500" lnSpcReduction="10000"/>
          </a:bodyPr>
          <a:lstStyle/>
          <a:p>
            <a:r>
              <a:rPr lang="en-US" dirty="0"/>
              <a:t>The elderly are primary victims, and most likely to be significantly impacted by it. </a:t>
            </a:r>
          </a:p>
          <a:p>
            <a:r>
              <a:rPr lang="en-US" dirty="0"/>
              <a:t>Followed by those of the functionally illiterate and casual user varieties.</a:t>
            </a:r>
          </a:p>
          <a:p>
            <a:r>
              <a:rPr lang="en-US" dirty="0"/>
              <a:t>What we’re talking about here are confidence scams, mostly. </a:t>
            </a:r>
          </a:p>
          <a:p>
            <a:pPr lvl="1"/>
            <a:r>
              <a:rPr lang="en-US" dirty="0"/>
              <a:t>Online Shipping / Auction Scams (F 30-49)</a:t>
            </a:r>
          </a:p>
          <a:p>
            <a:pPr lvl="1"/>
            <a:r>
              <a:rPr lang="en-US" dirty="0"/>
              <a:t>Computer Software Fraud (M 60-79, F 40-59)</a:t>
            </a:r>
          </a:p>
          <a:p>
            <a:pPr lvl="1"/>
            <a:r>
              <a:rPr lang="en-US" dirty="0"/>
              <a:t>Malware/Spyware (M 60-79, F 40-59)</a:t>
            </a:r>
          </a:p>
          <a:p>
            <a:pPr lvl="1"/>
            <a:r>
              <a:rPr lang="en-US" dirty="0"/>
              <a:t>Hacking/Social Media (F/M 30-49)</a:t>
            </a:r>
          </a:p>
        </p:txBody>
      </p:sp>
    </p:spTree>
    <p:extLst>
      <p:ext uri="{BB962C8B-B14F-4D97-AF65-F5344CB8AC3E}">
        <p14:creationId xmlns:p14="http://schemas.microsoft.com/office/powerpoint/2010/main" val="706649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 Fraud</a:t>
            </a:r>
          </a:p>
        </p:txBody>
      </p:sp>
      <p:sp>
        <p:nvSpPr>
          <p:cNvPr id="3" name="Content Placeholder 2"/>
          <p:cNvSpPr>
            <a:spLocks noGrp="1"/>
          </p:cNvSpPr>
          <p:nvPr>
            <p:ph idx="1"/>
          </p:nvPr>
        </p:nvSpPr>
        <p:spPr/>
        <p:txBody>
          <a:bodyPr/>
          <a:lstStyle/>
          <a:p>
            <a:r>
              <a:rPr lang="en-US" dirty="0"/>
              <a:t>A victimology report by the City of London is a pretty clear picture of cyber-fraud victims in general: </a:t>
            </a:r>
            <a:r>
              <a:rPr lang="en-US" dirty="0">
                <a:hlinkClick r:id="rId2"/>
              </a:rPr>
              <a:t>https://www.cityoflondon.police.uk/news-and-appeals/Documents/Victimology%20Analysis-latest.pdf</a:t>
            </a:r>
            <a:endParaRPr lang="en-US" dirty="0"/>
          </a:p>
          <a:p>
            <a:endParaRPr lang="en-US" dirty="0"/>
          </a:p>
        </p:txBody>
      </p:sp>
    </p:spTree>
    <p:extLst>
      <p:ext uri="{BB962C8B-B14F-4D97-AF65-F5344CB8AC3E}">
        <p14:creationId xmlns:p14="http://schemas.microsoft.com/office/powerpoint/2010/main" val="2070612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as a Victim</a:t>
            </a:r>
          </a:p>
        </p:txBody>
      </p:sp>
      <p:sp>
        <p:nvSpPr>
          <p:cNvPr id="3" name="Content Placeholder 2">
            <a:extLst>
              <a:ext uri="{FF2B5EF4-FFF2-40B4-BE49-F238E27FC236}">
                <a16:creationId xmlns:a16="http://schemas.microsoft.com/office/drawing/2014/main" id="{A70B6C1F-58AA-43AA-B930-43FA9F579730}"/>
              </a:ext>
            </a:extLst>
          </p:cNvPr>
          <p:cNvSpPr>
            <a:spLocks noGrp="1"/>
          </p:cNvSpPr>
          <p:nvPr>
            <p:ph idx="1"/>
          </p:nvPr>
        </p:nvSpPr>
        <p:spPr/>
        <p:txBody>
          <a:bodyPr/>
          <a:lstStyle/>
          <a:p>
            <a:r>
              <a:rPr lang="en-US" dirty="0"/>
              <a:t>Business victims tend to be… (2005)</a:t>
            </a:r>
          </a:p>
          <a:p>
            <a:pPr lvl="1"/>
            <a:r>
              <a:rPr lang="en-US" dirty="0"/>
              <a:t>Telecommunications, Manufacturing, or Health Care…</a:t>
            </a:r>
          </a:p>
          <a:p>
            <a:pPr lvl="1"/>
            <a:r>
              <a:rPr lang="en-US" dirty="0"/>
              <a:t>Either very large with over 1000 employees, or relatively large with 100-999… Most attack vectors are companies of 50 or fewer employees.</a:t>
            </a:r>
          </a:p>
          <a:p>
            <a:pPr lvl="1"/>
            <a:r>
              <a:rPr lang="en-US" dirty="0"/>
              <a:t>Who was targeted for trade secrets or PII…</a:t>
            </a:r>
          </a:p>
          <a:p>
            <a:pPr lvl="1"/>
            <a:r>
              <a:rPr lang="en-US" dirty="0"/>
              <a:t>With malware... By…</a:t>
            </a:r>
          </a:p>
          <a:p>
            <a:pPr lvl="1"/>
            <a:r>
              <a:rPr lang="en-US" dirty="0"/>
              <a:t>If the intent is theft, an Insider. If the intent is to attack, an Outsider…</a:t>
            </a:r>
          </a:p>
          <a:p>
            <a:pPr lvl="1"/>
            <a:r>
              <a:rPr lang="en-US" dirty="0"/>
              <a:t>And they probably never reported it to the authorities.</a:t>
            </a:r>
          </a:p>
          <a:p>
            <a:pPr lvl="1"/>
            <a:endParaRPr lang="en-US" dirty="0"/>
          </a:p>
        </p:txBody>
      </p:sp>
    </p:spTree>
    <p:extLst>
      <p:ext uri="{BB962C8B-B14F-4D97-AF65-F5344CB8AC3E}">
        <p14:creationId xmlns:p14="http://schemas.microsoft.com/office/powerpoint/2010/main" val="322390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FA537F-11F9-4A21-8403-1AD6239387E3}"/>
              </a:ext>
            </a:extLst>
          </p:cNvPr>
          <p:cNvPicPr>
            <a:picLocks noChangeAspect="1"/>
          </p:cNvPicPr>
          <p:nvPr/>
        </p:nvPicPr>
        <p:blipFill>
          <a:blip r:embed="rId2"/>
          <a:stretch>
            <a:fillRect/>
          </a:stretch>
        </p:blipFill>
        <p:spPr>
          <a:xfrm>
            <a:off x="7136242" y="0"/>
            <a:ext cx="5055759" cy="6858000"/>
          </a:xfrm>
          <a:prstGeom prst="rect">
            <a:avLst/>
          </a:prstGeom>
        </p:spPr>
      </p:pic>
      <p:pic>
        <p:nvPicPr>
          <p:cNvPr id="8" name="Content Placeholder 3">
            <a:extLst>
              <a:ext uri="{FF2B5EF4-FFF2-40B4-BE49-F238E27FC236}">
                <a16:creationId xmlns:a16="http://schemas.microsoft.com/office/drawing/2014/main" id="{C0B22408-B2F0-4F8E-A066-8A7A11946744}"/>
              </a:ext>
            </a:extLst>
          </p:cNvPr>
          <p:cNvPicPr>
            <a:picLocks noChangeAspect="1"/>
          </p:cNvPicPr>
          <p:nvPr/>
        </p:nvPicPr>
        <p:blipFill>
          <a:blip r:embed="rId3"/>
          <a:stretch>
            <a:fillRect/>
          </a:stretch>
        </p:blipFill>
        <p:spPr>
          <a:xfrm>
            <a:off x="0" y="0"/>
            <a:ext cx="4306979" cy="6862507"/>
          </a:xfrm>
          <a:prstGeom prst="rect">
            <a:avLst/>
          </a:prstGeom>
        </p:spPr>
      </p:pic>
    </p:spTree>
    <p:extLst>
      <p:ext uri="{BB962C8B-B14F-4D97-AF65-F5344CB8AC3E}">
        <p14:creationId xmlns:p14="http://schemas.microsoft.com/office/powerpoint/2010/main" val="1678214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7F98A0F-93A3-4B7E-A985-39D2CECEAD19}"/>
              </a:ext>
            </a:extLst>
          </p:cNvPr>
          <p:cNvPicPr>
            <a:picLocks noGrp="1" noChangeAspect="1"/>
          </p:cNvPicPr>
          <p:nvPr>
            <p:ph idx="4294967295"/>
          </p:nvPr>
        </p:nvPicPr>
        <p:blipFill>
          <a:blip r:embed="rId2"/>
          <a:stretch>
            <a:fillRect/>
          </a:stretch>
        </p:blipFill>
        <p:spPr>
          <a:xfrm>
            <a:off x="1524000" y="-1"/>
            <a:ext cx="9144000" cy="6858001"/>
          </a:xfrm>
          <a:prstGeom prst="rect">
            <a:avLst/>
          </a:prstGeom>
        </p:spPr>
      </p:pic>
    </p:spTree>
    <p:extLst>
      <p:ext uri="{BB962C8B-B14F-4D97-AF65-F5344CB8AC3E}">
        <p14:creationId xmlns:p14="http://schemas.microsoft.com/office/powerpoint/2010/main" val="1881614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Crime Laws</a:t>
            </a:r>
          </a:p>
        </p:txBody>
      </p:sp>
      <p:sp>
        <p:nvSpPr>
          <p:cNvPr id="3" name="Content Placeholder 2"/>
          <p:cNvSpPr>
            <a:spLocks noGrp="1"/>
          </p:cNvSpPr>
          <p:nvPr>
            <p:ph idx="1"/>
          </p:nvPr>
        </p:nvSpPr>
        <p:spPr/>
        <p:txBody>
          <a:bodyPr>
            <a:normAutofit fontScale="92500" lnSpcReduction="10000"/>
          </a:bodyPr>
          <a:lstStyle/>
          <a:p>
            <a:r>
              <a:rPr lang="en-US" dirty="0"/>
              <a:t>The technological explosion of the last three decades caught the world off guard.</a:t>
            </a:r>
          </a:p>
          <a:p>
            <a:r>
              <a:rPr lang="en-US" dirty="0"/>
              <a:t>The legal system especially was not prepared for the Internet.</a:t>
            </a:r>
          </a:p>
          <a:p>
            <a:pPr lvl="1"/>
            <a:r>
              <a:rPr lang="en-US" dirty="0"/>
              <a:t>The Internet has been a source of legal concern from the very beginning. In the early days there was absolutely no law enforcement presence on the Internet.</a:t>
            </a:r>
          </a:p>
          <a:p>
            <a:pPr lvl="1"/>
            <a:r>
              <a:rPr lang="en-US" dirty="0"/>
              <a:t>Even when business first got involved in the mid 90s, it took years for law enforcement to catch up. </a:t>
            </a:r>
          </a:p>
          <a:p>
            <a:pPr lvl="1"/>
            <a:r>
              <a:rPr lang="en-US" dirty="0"/>
              <a:t>Think of it like Manifest Destiny – rapid expansion of territory with little to no government presence – the Old Internet was the Wild West. </a:t>
            </a:r>
          </a:p>
        </p:txBody>
      </p:sp>
      <p:sp>
        <p:nvSpPr>
          <p:cNvPr id="4" name="Date Placeholder 3">
            <a:extLst>
              <a:ext uri="{FF2B5EF4-FFF2-40B4-BE49-F238E27FC236}">
                <a16:creationId xmlns:a16="http://schemas.microsoft.com/office/drawing/2014/main" id="{2F9CC5F9-E22A-49B7-836A-73ACED2E20B4}"/>
              </a:ext>
            </a:extLst>
          </p:cNvPr>
          <p:cNvSpPr>
            <a:spLocks noGrp="1"/>
          </p:cNvSpPr>
          <p:nvPr>
            <p:ph type="dt" sz="half" idx="10"/>
          </p:nvPr>
        </p:nvSpPr>
        <p:spPr>
          <a:xfrm>
            <a:off x="7456921" y="5883276"/>
            <a:ext cx="2743200" cy="365125"/>
          </a:xfrm>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10/26/2022</a:t>
            </a:fld>
            <a:endParaRPr lang="en-US" sz="1200">
              <a:solidFill>
                <a:srgbClr val="FFFFFF"/>
              </a:solidFill>
            </a:endParaRPr>
          </a:p>
        </p:txBody>
      </p:sp>
      <p:sp>
        <p:nvSpPr>
          <p:cNvPr id="5" name="Footer Placeholder 4">
            <a:extLst>
              <a:ext uri="{FF2B5EF4-FFF2-40B4-BE49-F238E27FC236}">
                <a16:creationId xmlns:a16="http://schemas.microsoft.com/office/drawing/2014/main" id="{DDC744B2-0353-4C12-B221-C834721093F6}"/>
              </a:ext>
            </a:extLst>
          </p:cNvPr>
          <p:cNvSpPr>
            <a:spLocks noGrp="1"/>
          </p:cNvSpPr>
          <p:nvPr>
            <p:ph type="ftr" sz="quarter" idx="11"/>
          </p:nvPr>
        </p:nvSpPr>
        <p:spPr>
          <a:xfrm>
            <a:off x="1141411" y="5883275"/>
            <a:ext cx="6239309" cy="365125"/>
          </a:xfrm>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CYB 303 – Prof. C. R. Johnson</a:t>
            </a:r>
          </a:p>
        </p:txBody>
      </p:sp>
      <p:sp>
        <p:nvSpPr>
          <p:cNvPr id="6" name="Slide Number Placeholder 5">
            <a:extLst>
              <a:ext uri="{FF2B5EF4-FFF2-40B4-BE49-F238E27FC236}">
                <a16:creationId xmlns:a16="http://schemas.microsoft.com/office/drawing/2014/main" id="{0FF99DE9-2975-4723-BDDB-A77F61DDDDA3}"/>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29</a:t>
            </a:fld>
            <a:endParaRPr lang="en-US" sz="1200">
              <a:solidFill>
                <a:srgbClr val="FFFFFF"/>
              </a:solidFill>
            </a:endParaRPr>
          </a:p>
        </p:txBody>
      </p:sp>
    </p:spTree>
    <p:extLst>
      <p:ext uri="{BB962C8B-B14F-4D97-AF65-F5344CB8AC3E}">
        <p14:creationId xmlns:p14="http://schemas.microsoft.com/office/powerpoint/2010/main" val="2410759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“Good” citizens do</a:t>
            </a:r>
          </a:p>
        </p:txBody>
      </p:sp>
      <p:sp>
        <p:nvSpPr>
          <p:cNvPr id="3" name="Content Placeholder 2"/>
          <p:cNvSpPr>
            <a:spLocks noGrp="1"/>
          </p:cNvSpPr>
          <p:nvPr>
            <p:ph idx="1"/>
          </p:nvPr>
        </p:nvSpPr>
        <p:spPr/>
        <p:txBody>
          <a:bodyPr>
            <a:normAutofit/>
          </a:bodyPr>
          <a:lstStyle/>
          <a:p>
            <a:r>
              <a:rPr lang="en-US" dirty="0"/>
              <a:t>-To lead and assist others in building positive digital experiences</a:t>
            </a:r>
            <a:br>
              <a:rPr lang="en-US" dirty="0"/>
            </a:br>
            <a:br>
              <a:rPr lang="en-US" dirty="0"/>
            </a:br>
            <a:r>
              <a:rPr lang="en-US" dirty="0"/>
              <a:t>-To recognize that our actions have consequences to others</a:t>
            </a:r>
            <a:br>
              <a:rPr lang="en-US" dirty="0"/>
            </a:br>
            <a:br>
              <a:rPr lang="en-US" dirty="0"/>
            </a:br>
            <a:r>
              <a:rPr lang="en-US" dirty="0"/>
              <a:t>-To participate in a manner for the common good</a:t>
            </a:r>
          </a:p>
        </p:txBody>
      </p:sp>
      <p:sp>
        <p:nvSpPr>
          <p:cNvPr id="4" name="Date Placeholder 3">
            <a:extLst>
              <a:ext uri="{FF2B5EF4-FFF2-40B4-BE49-F238E27FC236}">
                <a16:creationId xmlns:a16="http://schemas.microsoft.com/office/drawing/2014/main" id="{89AA7BAE-0B99-4F48-B20E-530CDFF54CED}"/>
              </a:ext>
            </a:extLst>
          </p:cNvPr>
          <p:cNvSpPr>
            <a:spLocks noGrp="1"/>
          </p:cNvSpPr>
          <p:nvPr>
            <p:ph type="dt" sz="half" idx="10"/>
          </p:nvPr>
        </p:nvSpPr>
        <p:spPr>
          <a:xfrm>
            <a:off x="7456921" y="5883276"/>
            <a:ext cx="2743200" cy="365125"/>
          </a:xfrm>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10/26/2022</a:t>
            </a:fld>
            <a:endParaRPr lang="en-US" sz="1200">
              <a:solidFill>
                <a:srgbClr val="FFFFFF"/>
              </a:solidFill>
            </a:endParaRPr>
          </a:p>
        </p:txBody>
      </p:sp>
      <p:sp>
        <p:nvSpPr>
          <p:cNvPr id="5" name="Footer Placeholder 4">
            <a:extLst>
              <a:ext uri="{FF2B5EF4-FFF2-40B4-BE49-F238E27FC236}">
                <a16:creationId xmlns:a16="http://schemas.microsoft.com/office/drawing/2014/main" id="{AFE65FDA-82CA-4D56-B11E-F092F66AE6A4}"/>
              </a:ext>
            </a:extLst>
          </p:cNvPr>
          <p:cNvSpPr>
            <a:spLocks noGrp="1"/>
          </p:cNvSpPr>
          <p:nvPr>
            <p:ph type="ftr" sz="quarter" idx="11"/>
          </p:nvPr>
        </p:nvSpPr>
        <p:spPr>
          <a:xfrm>
            <a:off x="1141411" y="5883275"/>
            <a:ext cx="6239309" cy="365125"/>
          </a:xfrm>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CYB 303 – Prof. C. R. Johnson</a:t>
            </a:r>
          </a:p>
        </p:txBody>
      </p:sp>
      <p:sp>
        <p:nvSpPr>
          <p:cNvPr id="6" name="Slide Number Placeholder 5">
            <a:extLst>
              <a:ext uri="{FF2B5EF4-FFF2-40B4-BE49-F238E27FC236}">
                <a16:creationId xmlns:a16="http://schemas.microsoft.com/office/drawing/2014/main" id="{6C0DFFC2-40AB-4847-9405-DAF48CA5007B}"/>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3</a:t>
            </a:fld>
            <a:endParaRPr lang="en-US" sz="1200">
              <a:solidFill>
                <a:srgbClr val="FFFFFF"/>
              </a:solidFill>
            </a:endParaRPr>
          </a:p>
        </p:txBody>
      </p:sp>
    </p:spTree>
    <p:extLst>
      <p:ext uri="{BB962C8B-B14F-4D97-AF65-F5344CB8AC3E}">
        <p14:creationId xmlns:p14="http://schemas.microsoft.com/office/powerpoint/2010/main" val="1332660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Brings Laws</a:t>
            </a:r>
          </a:p>
        </p:txBody>
      </p:sp>
      <p:sp>
        <p:nvSpPr>
          <p:cNvPr id="3" name="Content Placeholder 2"/>
          <p:cNvSpPr>
            <a:spLocks noGrp="1"/>
          </p:cNvSpPr>
          <p:nvPr>
            <p:ph idx="1"/>
          </p:nvPr>
        </p:nvSpPr>
        <p:spPr/>
        <p:txBody>
          <a:bodyPr/>
          <a:lstStyle/>
          <a:p>
            <a:r>
              <a:rPr lang="en-US" dirty="0"/>
              <a:t>The commercialization of the Internet is what finally brought attention over lawmakers and law enforcers. Suddenly money was at stake, and the free market dictates that it be made less free.</a:t>
            </a:r>
          </a:p>
          <a:p>
            <a:pPr lvl="1"/>
            <a:r>
              <a:rPr lang="en-US" dirty="0"/>
              <a:t>Domain name disputes. (</a:t>
            </a:r>
            <a:r>
              <a:rPr lang="en-US" i="1" dirty="0"/>
              <a:t>Panavision v. </a:t>
            </a:r>
            <a:r>
              <a:rPr lang="en-US" i="1" dirty="0" err="1"/>
              <a:t>Toeppen</a:t>
            </a:r>
            <a:r>
              <a:rPr lang="en-US" dirty="0"/>
              <a:t>)</a:t>
            </a:r>
          </a:p>
          <a:p>
            <a:pPr lvl="1"/>
            <a:r>
              <a:rPr lang="en-US" dirty="0"/>
              <a:t>Trademarks</a:t>
            </a:r>
          </a:p>
          <a:p>
            <a:pPr lvl="1"/>
            <a:r>
              <a:rPr lang="en-US" dirty="0"/>
              <a:t>Enforceability of online contracts</a:t>
            </a:r>
          </a:p>
          <a:p>
            <a:pPr lvl="1"/>
            <a:r>
              <a:rPr lang="en-US" dirty="0"/>
              <a:t>Copyright issues</a:t>
            </a:r>
          </a:p>
        </p:txBody>
      </p:sp>
      <p:sp>
        <p:nvSpPr>
          <p:cNvPr id="4" name="Date Placeholder 3">
            <a:extLst>
              <a:ext uri="{FF2B5EF4-FFF2-40B4-BE49-F238E27FC236}">
                <a16:creationId xmlns:a16="http://schemas.microsoft.com/office/drawing/2014/main" id="{89AA7BAE-0B99-4F48-B20E-530CDFF54CED}"/>
              </a:ext>
            </a:extLst>
          </p:cNvPr>
          <p:cNvSpPr>
            <a:spLocks noGrp="1"/>
          </p:cNvSpPr>
          <p:nvPr>
            <p:ph type="dt" sz="half" idx="10"/>
          </p:nvPr>
        </p:nvSpPr>
        <p:spPr>
          <a:xfrm>
            <a:off x="7456921" y="5883276"/>
            <a:ext cx="2743200" cy="365125"/>
          </a:xfrm>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10/26/2022</a:t>
            </a:fld>
            <a:endParaRPr lang="en-US" sz="1200">
              <a:solidFill>
                <a:srgbClr val="FFFFFF"/>
              </a:solidFill>
            </a:endParaRPr>
          </a:p>
        </p:txBody>
      </p:sp>
      <p:sp>
        <p:nvSpPr>
          <p:cNvPr id="5" name="Footer Placeholder 4">
            <a:extLst>
              <a:ext uri="{FF2B5EF4-FFF2-40B4-BE49-F238E27FC236}">
                <a16:creationId xmlns:a16="http://schemas.microsoft.com/office/drawing/2014/main" id="{AFE65FDA-82CA-4D56-B11E-F092F66AE6A4}"/>
              </a:ext>
            </a:extLst>
          </p:cNvPr>
          <p:cNvSpPr>
            <a:spLocks noGrp="1"/>
          </p:cNvSpPr>
          <p:nvPr>
            <p:ph type="ftr" sz="quarter" idx="11"/>
          </p:nvPr>
        </p:nvSpPr>
        <p:spPr>
          <a:xfrm>
            <a:off x="1141411" y="5883275"/>
            <a:ext cx="6239309" cy="365125"/>
          </a:xfrm>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CYB 303 – Prof. C. R. Johnson</a:t>
            </a:r>
          </a:p>
        </p:txBody>
      </p:sp>
      <p:sp>
        <p:nvSpPr>
          <p:cNvPr id="6" name="Slide Number Placeholder 5">
            <a:extLst>
              <a:ext uri="{FF2B5EF4-FFF2-40B4-BE49-F238E27FC236}">
                <a16:creationId xmlns:a16="http://schemas.microsoft.com/office/drawing/2014/main" id="{6C0DFFC2-40AB-4847-9405-DAF48CA5007B}"/>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30</a:t>
            </a:fld>
            <a:endParaRPr lang="en-US" sz="1200">
              <a:solidFill>
                <a:srgbClr val="FFFFFF"/>
              </a:solidFill>
            </a:endParaRPr>
          </a:p>
        </p:txBody>
      </p:sp>
    </p:spTree>
    <p:extLst>
      <p:ext uri="{BB962C8B-B14F-4D97-AF65-F5344CB8AC3E}">
        <p14:creationId xmlns:p14="http://schemas.microsoft.com/office/powerpoint/2010/main" val="4132930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Old is New</a:t>
            </a:r>
          </a:p>
        </p:txBody>
      </p:sp>
      <p:sp>
        <p:nvSpPr>
          <p:cNvPr id="3" name="Content Placeholder 2"/>
          <p:cNvSpPr>
            <a:spLocks noGrp="1"/>
          </p:cNvSpPr>
          <p:nvPr>
            <p:ph idx="1"/>
          </p:nvPr>
        </p:nvSpPr>
        <p:spPr/>
        <p:txBody>
          <a:bodyPr/>
          <a:lstStyle/>
          <a:p>
            <a:r>
              <a:rPr lang="en-US" dirty="0"/>
              <a:t>Horse Laws – Before the automobile, our primary means of conveyance aside from walking was horses. When automobiles came around, the law found new legal questions to answer, and stretched horse laws (ancient in some cases) to automobiles.</a:t>
            </a:r>
          </a:p>
          <a:p>
            <a:r>
              <a:rPr lang="en-US" dirty="0"/>
              <a:t>The same is true for modern technologies (like stretching the tort of trespass to chattels to address spam.)</a:t>
            </a:r>
          </a:p>
        </p:txBody>
      </p:sp>
      <p:sp>
        <p:nvSpPr>
          <p:cNvPr id="4" name="Date Placeholder 3">
            <a:extLst>
              <a:ext uri="{FF2B5EF4-FFF2-40B4-BE49-F238E27FC236}">
                <a16:creationId xmlns:a16="http://schemas.microsoft.com/office/drawing/2014/main" id="{685664C7-F728-4ED9-99A3-AE31E172D399}"/>
              </a:ext>
            </a:extLst>
          </p:cNvPr>
          <p:cNvSpPr>
            <a:spLocks noGrp="1"/>
          </p:cNvSpPr>
          <p:nvPr>
            <p:ph type="dt" sz="half" idx="10"/>
          </p:nvPr>
        </p:nvSpPr>
        <p:spPr>
          <a:xfrm>
            <a:off x="7456921" y="5883276"/>
            <a:ext cx="2743200" cy="365125"/>
          </a:xfrm>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10/26/2022</a:t>
            </a:fld>
            <a:endParaRPr lang="en-US" sz="1200">
              <a:solidFill>
                <a:srgbClr val="FFFFFF"/>
              </a:solidFill>
            </a:endParaRPr>
          </a:p>
        </p:txBody>
      </p:sp>
      <p:sp>
        <p:nvSpPr>
          <p:cNvPr id="5" name="Footer Placeholder 4">
            <a:extLst>
              <a:ext uri="{FF2B5EF4-FFF2-40B4-BE49-F238E27FC236}">
                <a16:creationId xmlns:a16="http://schemas.microsoft.com/office/drawing/2014/main" id="{D75BA438-378E-4E44-B11C-1FC858783133}"/>
              </a:ext>
            </a:extLst>
          </p:cNvPr>
          <p:cNvSpPr>
            <a:spLocks noGrp="1"/>
          </p:cNvSpPr>
          <p:nvPr>
            <p:ph type="ftr" sz="quarter" idx="11"/>
          </p:nvPr>
        </p:nvSpPr>
        <p:spPr>
          <a:xfrm>
            <a:off x="1141411" y="5883275"/>
            <a:ext cx="6239309" cy="365125"/>
          </a:xfrm>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CYB 303 – Prof. C. R. Johnson</a:t>
            </a:r>
          </a:p>
        </p:txBody>
      </p:sp>
      <p:sp>
        <p:nvSpPr>
          <p:cNvPr id="6" name="Slide Number Placeholder 5">
            <a:extLst>
              <a:ext uri="{FF2B5EF4-FFF2-40B4-BE49-F238E27FC236}">
                <a16:creationId xmlns:a16="http://schemas.microsoft.com/office/drawing/2014/main" id="{5E04B2C9-1993-42B6-BE70-8B9BA251E67C}"/>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31</a:t>
            </a:fld>
            <a:endParaRPr lang="en-US" sz="1200">
              <a:solidFill>
                <a:srgbClr val="FFFFFF"/>
              </a:solidFill>
            </a:endParaRPr>
          </a:p>
        </p:txBody>
      </p:sp>
    </p:spTree>
    <p:extLst>
      <p:ext uri="{BB962C8B-B14F-4D97-AF65-F5344CB8AC3E}">
        <p14:creationId xmlns:p14="http://schemas.microsoft.com/office/powerpoint/2010/main" val="593599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5733-086C-4431-8E79-C92D63BC8C77}"/>
              </a:ext>
            </a:extLst>
          </p:cNvPr>
          <p:cNvSpPr>
            <a:spLocks noGrp="1"/>
          </p:cNvSpPr>
          <p:nvPr>
            <p:ph type="title"/>
          </p:nvPr>
        </p:nvSpPr>
        <p:spPr/>
        <p:txBody>
          <a:bodyPr/>
          <a:lstStyle/>
          <a:p>
            <a:r>
              <a:rPr lang="en-US" dirty="0"/>
              <a:t>State Internet Laws</a:t>
            </a:r>
          </a:p>
        </p:txBody>
      </p:sp>
      <p:sp>
        <p:nvSpPr>
          <p:cNvPr id="3" name="Content Placeholder 2">
            <a:extLst>
              <a:ext uri="{FF2B5EF4-FFF2-40B4-BE49-F238E27FC236}">
                <a16:creationId xmlns:a16="http://schemas.microsoft.com/office/drawing/2014/main" id="{99A85AD4-2F5F-417C-8D8F-97906A2D9D21}"/>
              </a:ext>
            </a:extLst>
          </p:cNvPr>
          <p:cNvSpPr>
            <a:spLocks noGrp="1"/>
          </p:cNvSpPr>
          <p:nvPr>
            <p:ph idx="1"/>
          </p:nvPr>
        </p:nvSpPr>
        <p:spPr/>
        <p:txBody>
          <a:bodyPr>
            <a:normAutofit/>
          </a:bodyPr>
          <a:lstStyle/>
          <a:p>
            <a:r>
              <a:rPr lang="en-US" dirty="0">
                <a:hlinkClick r:id="rId2"/>
              </a:rPr>
              <a:t>WIS 134.98 – Data Breach Notification</a:t>
            </a:r>
            <a:endParaRPr lang="en-US" dirty="0"/>
          </a:p>
          <a:p>
            <a:pPr lvl="1"/>
            <a:r>
              <a:rPr lang="en-US" dirty="0"/>
              <a:t>Requirement to notify within 45 days if personal information is leaked.</a:t>
            </a:r>
          </a:p>
          <a:p>
            <a:r>
              <a:rPr lang="en-US" dirty="0"/>
              <a:t>WIS § 947.0125 Unlawful use of computerized communications </a:t>
            </a:r>
          </a:p>
          <a:p>
            <a:pPr lvl="1"/>
            <a:r>
              <a:rPr lang="en-US" dirty="0"/>
              <a:t>Involves annoying or threatening communications via a computer.</a:t>
            </a:r>
          </a:p>
          <a:p>
            <a:r>
              <a:rPr lang="en-US" dirty="0">
                <a:hlinkClick r:id="rId3"/>
              </a:rPr>
              <a:t>WIS 943.70 Computer Crimes</a:t>
            </a:r>
            <a:endParaRPr lang="en-US" dirty="0"/>
          </a:p>
          <a:p>
            <a:pPr lvl="1"/>
            <a:endParaRPr lang="en-US" dirty="0"/>
          </a:p>
        </p:txBody>
      </p:sp>
      <p:sp>
        <p:nvSpPr>
          <p:cNvPr id="4" name="Date Placeholder 3">
            <a:extLst>
              <a:ext uri="{FF2B5EF4-FFF2-40B4-BE49-F238E27FC236}">
                <a16:creationId xmlns:a16="http://schemas.microsoft.com/office/drawing/2014/main" id="{BF3DC56F-1D28-484C-B876-E07A4D5E0147}"/>
              </a:ext>
            </a:extLst>
          </p:cNvPr>
          <p:cNvSpPr>
            <a:spLocks noGrp="1"/>
          </p:cNvSpPr>
          <p:nvPr>
            <p:ph type="dt" sz="half" idx="10"/>
          </p:nvPr>
        </p:nvSpPr>
        <p:spPr>
          <a:xfrm>
            <a:off x="7456921" y="5883276"/>
            <a:ext cx="2743200" cy="365125"/>
          </a:xfrm>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10/26/2022</a:t>
            </a:fld>
            <a:endParaRPr lang="en-US" sz="1200">
              <a:solidFill>
                <a:srgbClr val="FFFFFF"/>
              </a:solidFill>
            </a:endParaRPr>
          </a:p>
        </p:txBody>
      </p:sp>
      <p:sp>
        <p:nvSpPr>
          <p:cNvPr id="5" name="Footer Placeholder 4">
            <a:extLst>
              <a:ext uri="{FF2B5EF4-FFF2-40B4-BE49-F238E27FC236}">
                <a16:creationId xmlns:a16="http://schemas.microsoft.com/office/drawing/2014/main" id="{527899B9-966F-4B6D-A437-4D1982413F9F}"/>
              </a:ext>
            </a:extLst>
          </p:cNvPr>
          <p:cNvSpPr>
            <a:spLocks noGrp="1"/>
          </p:cNvSpPr>
          <p:nvPr>
            <p:ph type="ftr" sz="quarter" idx="11"/>
          </p:nvPr>
        </p:nvSpPr>
        <p:spPr>
          <a:xfrm>
            <a:off x="1141411" y="5883275"/>
            <a:ext cx="6239309" cy="365125"/>
          </a:xfrm>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CYB 303 – Prof. C. R. Johnson</a:t>
            </a:r>
          </a:p>
        </p:txBody>
      </p:sp>
      <p:sp>
        <p:nvSpPr>
          <p:cNvPr id="6" name="Slide Number Placeholder 5">
            <a:extLst>
              <a:ext uri="{FF2B5EF4-FFF2-40B4-BE49-F238E27FC236}">
                <a16:creationId xmlns:a16="http://schemas.microsoft.com/office/drawing/2014/main" id="{D1AF250E-B694-42C3-A526-94B8544C198A}"/>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32</a:t>
            </a:fld>
            <a:endParaRPr lang="en-US" sz="1200">
              <a:solidFill>
                <a:srgbClr val="FFFFFF"/>
              </a:solidFill>
            </a:endParaRPr>
          </a:p>
        </p:txBody>
      </p:sp>
    </p:spTree>
    <p:extLst>
      <p:ext uri="{BB962C8B-B14F-4D97-AF65-F5344CB8AC3E}">
        <p14:creationId xmlns:p14="http://schemas.microsoft.com/office/powerpoint/2010/main" val="1019347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4"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AF78460B-3103-4778-A00B-71B0E4E77695}"/>
              </a:ext>
            </a:extLst>
          </p:cNvPr>
          <p:cNvSpPr>
            <a:spLocks noGrp="1"/>
          </p:cNvSpPr>
          <p:nvPr>
            <p:ph type="title"/>
          </p:nvPr>
        </p:nvSpPr>
        <p:spPr>
          <a:xfrm>
            <a:off x="1141413" y="1082673"/>
            <a:ext cx="2869416" cy="4708528"/>
          </a:xfrm>
        </p:spPr>
        <p:txBody>
          <a:bodyPr>
            <a:normAutofit/>
          </a:bodyPr>
          <a:lstStyle/>
          <a:p>
            <a:pPr algn="r"/>
            <a:r>
              <a:rPr lang="en-US" sz="4000"/>
              <a:t>The CFAA</a:t>
            </a:r>
          </a:p>
        </p:txBody>
      </p:sp>
      <p:cxnSp>
        <p:nvCxnSpPr>
          <p:cNvPr id="42" name="Straight Connector 41">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FDC53CB-B7D8-4808-BACD-EC13BF5B2052}"/>
              </a:ext>
            </a:extLst>
          </p:cNvPr>
          <p:cNvSpPr>
            <a:spLocks noGrp="1"/>
          </p:cNvSpPr>
          <p:nvPr>
            <p:ph idx="1"/>
          </p:nvPr>
        </p:nvSpPr>
        <p:spPr>
          <a:xfrm>
            <a:off x="5297763" y="1082673"/>
            <a:ext cx="5751237" cy="4708528"/>
          </a:xfrm>
        </p:spPr>
        <p:txBody>
          <a:bodyPr anchor="ctr">
            <a:normAutofit/>
          </a:bodyPr>
          <a:lstStyle/>
          <a:p>
            <a:r>
              <a:rPr lang="en-US" sz="1800" dirty="0"/>
              <a:t>As computer crimes continued to grow in sophistication and as prosecutors gained experience with the CFAA, the CFAA required further amending, which Congress did in 1988, 1989, 1990, 1994, 1996, 2001, 2002, and 2008. </a:t>
            </a:r>
          </a:p>
          <a:p>
            <a:r>
              <a:rPr lang="en-US" sz="1800" dirty="0"/>
              <a:t>By this time, the definition of coverage of the CFAA is essentially the fullest extent of Congress’ commerce powers.</a:t>
            </a:r>
          </a:p>
        </p:txBody>
      </p:sp>
      <p:sp>
        <p:nvSpPr>
          <p:cNvPr id="5" name="Footer Placeholder 4">
            <a:extLst>
              <a:ext uri="{FF2B5EF4-FFF2-40B4-BE49-F238E27FC236}">
                <a16:creationId xmlns:a16="http://schemas.microsoft.com/office/drawing/2014/main" id="{5224772D-174D-48AA-B9B1-E667723C61A1}"/>
              </a:ext>
            </a:extLst>
          </p:cNvPr>
          <p:cNvSpPr>
            <a:spLocks noGrp="1"/>
          </p:cNvSpPr>
          <p:nvPr>
            <p:ph type="ftr" sz="quarter" idx="11"/>
          </p:nvPr>
        </p:nvSpPr>
        <p:spPr>
          <a:xfrm>
            <a:off x="1141411" y="5883275"/>
            <a:ext cx="6239309" cy="365125"/>
          </a:xfrm>
        </p:spPr>
        <p:txBody>
          <a:bodyPr vert="horz" lIns="91440" tIns="45720" rIns="91440" bIns="45720" rtlCol="0">
            <a:normAutofit/>
          </a:bodyPr>
          <a:lstStyle/>
          <a:p>
            <a:pPr defTabSz="914400">
              <a:spcAft>
                <a:spcPts val="600"/>
              </a:spcAft>
            </a:pPr>
            <a:r>
              <a:rPr lang="en-US" kern="1200" dirty="0">
                <a:latin typeface="+mn-lt"/>
                <a:ea typeface="+mn-ea"/>
                <a:cs typeface="+mn-cs"/>
              </a:rPr>
              <a:t>CYB 303 – Prof. C. R. Johnson</a:t>
            </a:r>
          </a:p>
        </p:txBody>
      </p:sp>
      <p:sp>
        <p:nvSpPr>
          <p:cNvPr id="4" name="Date Placeholder 3">
            <a:extLst>
              <a:ext uri="{FF2B5EF4-FFF2-40B4-BE49-F238E27FC236}">
                <a16:creationId xmlns:a16="http://schemas.microsoft.com/office/drawing/2014/main" id="{7398A043-0144-453C-9FD9-8919167CD9B9}"/>
              </a:ext>
            </a:extLst>
          </p:cNvPr>
          <p:cNvSpPr>
            <a:spLocks noGrp="1"/>
          </p:cNvSpPr>
          <p:nvPr>
            <p:ph type="dt" sz="half" idx="10"/>
          </p:nvPr>
        </p:nvSpPr>
        <p:spPr>
          <a:xfrm>
            <a:off x="7456921" y="5883276"/>
            <a:ext cx="2743200" cy="365125"/>
          </a:xfrm>
        </p:spPr>
        <p:txBody>
          <a:bodyPr vert="horz" lIns="91440" tIns="45720" rIns="91440" bIns="45720" rtlCol="0">
            <a:normAutofit/>
          </a:bodyPr>
          <a:lstStyle/>
          <a:p>
            <a:pPr defTabSz="914400">
              <a:spcAft>
                <a:spcPts val="600"/>
              </a:spcAft>
            </a:pPr>
            <a:fld id="{B9867A03-0D75-4281-ABBC-48F8F2265ADC}" type="datetime1">
              <a:rPr lang="en-US" smtClean="0"/>
              <a:pPr defTabSz="914400">
                <a:spcAft>
                  <a:spcPts val="600"/>
                </a:spcAft>
              </a:pPr>
              <a:t>10/26/2022</a:t>
            </a:fld>
            <a:endParaRPr lang="en-US"/>
          </a:p>
        </p:txBody>
      </p:sp>
      <p:sp>
        <p:nvSpPr>
          <p:cNvPr id="6" name="Slide Number Placeholder 5">
            <a:extLst>
              <a:ext uri="{FF2B5EF4-FFF2-40B4-BE49-F238E27FC236}">
                <a16:creationId xmlns:a16="http://schemas.microsoft.com/office/drawing/2014/main" id="{C595F4CF-4956-484D-9B08-B9A675CA7248}"/>
              </a:ext>
            </a:extLst>
          </p:cNvPr>
          <p:cNvSpPr>
            <a:spLocks noGrp="1"/>
          </p:cNvSpPr>
          <p:nvPr>
            <p:ph type="sldNum" sz="quarter" idx="12"/>
          </p:nvPr>
        </p:nvSpPr>
        <p:spPr>
          <a:xfrm>
            <a:off x="10276321" y="5883274"/>
            <a:ext cx="771089" cy="365125"/>
          </a:xfrm>
        </p:spPr>
        <p:txBody>
          <a:bodyPr vert="horz" lIns="91440" tIns="45720" rIns="91440" bIns="45720" rtlCol="0">
            <a:normAutofit/>
          </a:bodyPr>
          <a:lstStyle/>
          <a:p>
            <a:pPr defTabSz="914400">
              <a:spcAft>
                <a:spcPts val="600"/>
              </a:spcAft>
            </a:pPr>
            <a:fld id="{DFDF98CC-160E-494C-8C3C-8CDC5FA257DE}" type="slidenum">
              <a:rPr lang="en-US" smtClean="0"/>
              <a:pPr defTabSz="914400">
                <a:spcAft>
                  <a:spcPts val="600"/>
                </a:spcAft>
              </a:pPr>
              <a:t>33</a:t>
            </a:fld>
            <a:endParaRPr lang="en-US"/>
          </a:p>
        </p:txBody>
      </p:sp>
      <p:grpSp>
        <p:nvGrpSpPr>
          <p:cNvPr id="44" name="Group 43">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5"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2217065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4"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9E40309F-5382-4DC1-BFCA-BBCA91129788}"/>
              </a:ext>
            </a:extLst>
          </p:cNvPr>
          <p:cNvSpPr>
            <a:spLocks noGrp="1"/>
          </p:cNvSpPr>
          <p:nvPr>
            <p:ph type="title"/>
          </p:nvPr>
        </p:nvSpPr>
        <p:spPr>
          <a:xfrm>
            <a:off x="1141413" y="1082673"/>
            <a:ext cx="2869416" cy="4708528"/>
          </a:xfrm>
        </p:spPr>
        <p:txBody>
          <a:bodyPr>
            <a:normAutofit/>
          </a:bodyPr>
          <a:lstStyle/>
          <a:p>
            <a:pPr algn="r"/>
            <a:r>
              <a:rPr lang="en-US" sz="4000"/>
              <a:t>the CFAA</a:t>
            </a:r>
          </a:p>
        </p:txBody>
      </p:sp>
      <p:cxnSp>
        <p:nvCxnSpPr>
          <p:cNvPr id="42" name="Straight Connector 41">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D66AFF3-FF54-4EBE-99F3-65A7F3948F21}"/>
              </a:ext>
            </a:extLst>
          </p:cNvPr>
          <p:cNvSpPr>
            <a:spLocks noGrp="1"/>
          </p:cNvSpPr>
          <p:nvPr>
            <p:ph idx="1"/>
          </p:nvPr>
        </p:nvSpPr>
        <p:spPr>
          <a:xfrm>
            <a:off x="5297763" y="1082673"/>
            <a:ext cx="5751237" cy="4708528"/>
          </a:xfrm>
        </p:spPr>
        <p:txBody>
          <a:bodyPr anchor="ctr">
            <a:normAutofit/>
          </a:bodyPr>
          <a:lstStyle/>
          <a:p>
            <a:pPr>
              <a:lnSpc>
                <a:spcPct val="110000"/>
              </a:lnSpc>
            </a:pPr>
            <a:r>
              <a:rPr lang="en-US" sz="1500" dirty="0"/>
              <a:t>Section 1030(e)(2) defines protected computer as a computer— </a:t>
            </a:r>
          </a:p>
          <a:p>
            <a:pPr lvl="1">
              <a:lnSpc>
                <a:spcPct val="110000"/>
              </a:lnSpc>
            </a:pPr>
            <a:r>
              <a:rPr lang="en-US" sz="1500" dirty="0"/>
              <a:t>(A) exclusively for the use of a financial institution or the United States Government, or, in the case of a computer not exclusively for such use, used by or for a financial institution or the United States Government and the conduct constituting the offense affects that use by or for the financial institution or the Government; or </a:t>
            </a:r>
          </a:p>
          <a:p>
            <a:pPr lvl="1">
              <a:lnSpc>
                <a:spcPct val="110000"/>
              </a:lnSpc>
            </a:pPr>
            <a:r>
              <a:rPr lang="en-US" sz="1500" dirty="0"/>
              <a:t>(B) which is used in or affecting interstate or foreign commerce or communication . . . . </a:t>
            </a:r>
          </a:p>
          <a:p>
            <a:pPr>
              <a:lnSpc>
                <a:spcPct val="110000"/>
              </a:lnSpc>
            </a:pPr>
            <a:r>
              <a:rPr lang="en-US" sz="1500" dirty="0"/>
              <a:t>Note that the computer must be “used in or affecting” not “used by the defendant in”—that is, it is enough that the computer is connected to the Internet; the statute does not require proof that the defendant also used the Internet to access the computer or used the computer to access the Internet.</a:t>
            </a:r>
          </a:p>
        </p:txBody>
      </p:sp>
      <p:sp>
        <p:nvSpPr>
          <p:cNvPr id="5" name="Footer Placeholder 4">
            <a:extLst>
              <a:ext uri="{FF2B5EF4-FFF2-40B4-BE49-F238E27FC236}">
                <a16:creationId xmlns:a16="http://schemas.microsoft.com/office/drawing/2014/main" id="{6C29C49C-2DD2-4081-B6B3-9F8BEB604A45}"/>
              </a:ext>
            </a:extLst>
          </p:cNvPr>
          <p:cNvSpPr>
            <a:spLocks noGrp="1"/>
          </p:cNvSpPr>
          <p:nvPr>
            <p:ph type="ftr" sz="quarter" idx="11"/>
          </p:nvPr>
        </p:nvSpPr>
        <p:spPr>
          <a:xfrm>
            <a:off x="1141411" y="5883275"/>
            <a:ext cx="6239309" cy="365125"/>
          </a:xfrm>
        </p:spPr>
        <p:txBody>
          <a:bodyPr vert="horz" lIns="91440" tIns="45720" rIns="91440" bIns="45720" rtlCol="0">
            <a:normAutofit/>
          </a:bodyPr>
          <a:lstStyle/>
          <a:p>
            <a:pPr defTabSz="914400">
              <a:spcAft>
                <a:spcPts val="600"/>
              </a:spcAft>
            </a:pPr>
            <a:r>
              <a:rPr lang="en-US" kern="1200" dirty="0">
                <a:latin typeface="+mn-lt"/>
                <a:ea typeface="+mn-ea"/>
                <a:cs typeface="+mn-cs"/>
              </a:rPr>
              <a:t>CYB 303 – Prof. C. R. Johnson</a:t>
            </a:r>
          </a:p>
        </p:txBody>
      </p:sp>
      <p:sp>
        <p:nvSpPr>
          <p:cNvPr id="4" name="Date Placeholder 3">
            <a:extLst>
              <a:ext uri="{FF2B5EF4-FFF2-40B4-BE49-F238E27FC236}">
                <a16:creationId xmlns:a16="http://schemas.microsoft.com/office/drawing/2014/main" id="{896197C3-0672-4A10-AA9C-CB65C5C74B23}"/>
              </a:ext>
            </a:extLst>
          </p:cNvPr>
          <p:cNvSpPr>
            <a:spLocks noGrp="1"/>
          </p:cNvSpPr>
          <p:nvPr>
            <p:ph type="dt" sz="half" idx="10"/>
          </p:nvPr>
        </p:nvSpPr>
        <p:spPr>
          <a:xfrm>
            <a:off x="7456921" y="5883276"/>
            <a:ext cx="2743200" cy="365125"/>
          </a:xfrm>
        </p:spPr>
        <p:txBody>
          <a:bodyPr vert="horz" lIns="91440" tIns="45720" rIns="91440" bIns="45720" rtlCol="0">
            <a:normAutofit/>
          </a:bodyPr>
          <a:lstStyle/>
          <a:p>
            <a:pPr defTabSz="914400">
              <a:spcAft>
                <a:spcPts val="600"/>
              </a:spcAft>
            </a:pPr>
            <a:fld id="{B9867A03-0D75-4281-ABBC-48F8F2265ADC}" type="datetime1">
              <a:rPr lang="en-US" smtClean="0"/>
              <a:pPr defTabSz="914400">
                <a:spcAft>
                  <a:spcPts val="600"/>
                </a:spcAft>
              </a:pPr>
              <a:t>10/26/2022</a:t>
            </a:fld>
            <a:endParaRPr lang="en-US"/>
          </a:p>
        </p:txBody>
      </p:sp>
      <p:sp>
        <p:nvSpPr>
          <p:cNvPr id="6" name="Slide Number Placeholder 5">
            <a:extLst>
              <a:ext uri="{FF2B5EF4-FFF2-40B4-BE49-F238E27FC236}">
                <a16:creationId xmlns:a16="http://schemas.microsoft.com/office/drawing/2014/main" id="{205B1695-5ADE-44B9-90C0-0D3CC911B8FE}"/>
              </a:ext>
            </a:extLst>
          </p:cNvPr>
          <p:cNvSpPr>
            <a:spLocks noGrp="1"/>
          </p:cNvSpPr>
          <p:nvPr>
            <p:ph type="sldNum" sz="quarter" idx="12"/>
          </p:nvPr>
        </p:nvSpPr>
        <p:spPr>
          <a:xfrm>
            <a:off x="10276321" y="5883274"/>
            <a:ext cx="771089" cy="365125"/>
          </a:xfrm>
        </p:spPr>
        <p:txBody>
          <a:bodyPr vert="horz" lIns="91440" tIns="45720" rIns="91440" bIns="45720" rtlCol="0">
            <a:normAutofit/>
          </a:bodyPr>
          <a:lstStyle/>
          <a:p>
            <a:pPr defTabSz="914400">
              <a:spcAft>
                <a:spcPts val="600"/>
              </a:spcAft>
            </a:pPr>
            <a:fld id="{DFDF98CC-160E-494C-8C3C-8CDC5FA257DE}" type="slidenum">
              <a:rPr lang="en-US" smtClean="0"/>
              <a:pPr defTabSz="914400">
                <a:spcAft>
                  <a:spcPts val="600"/>
                </a:spcAft>
              </a:pPr>
              <a:t>34</a:t>
            </a:fld>
            <a:endParaRPr lang="en-US"/>
          </a:p>
        </p:txBody>
      </p:sp>
      <p:grpSp>
        <p:nvGrpSpPr>
          <p:cNvPr id="44" name="Group 43">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5"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1122556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35AF7-7CFD-453B-86BC-7DF964480287}"/>
              </a:ext>
            </a:extLst>
          </p:cNvPr>
          <p:cNvSpPr>
            <a:spLocks noGrp="1"/>
          </p:cNvSpPr>
          <p:nvPr>
            <p:ph type="title"/>
          </p:nvPr>
        </p:nvSpPr>
        <p:spPr>
          <a:xfrm>
            <a:off x="1141413" y="618518"/>
            <a:ext cx="9905998" cy="748166"/>
          </a:xfrm>
        </p:spPr>
        <p:txBody>
          <a:bodyPr/>
          <a:lstStyle/>
          <a:p>
            <a:r>
              <a:rPr lang="en-US" dirty="0"/>
              <a:t>CFAA Offenses &amp; Penalties</a:t>
            </a:r>
          </a:p>
        </p:txBody>
      </p:sp>
      <p:pic>
        <p:nvPicPr>
          <p:cNvPr id="5" name="Content Placeholder 4">
            <a:extLst>
              <a:ext uri="{FF2B5EF4-FFF2-40B4-BE49-F238E27FC236}">
                <a16:creationId xmlns:a16="http://schemas.microsoft.com/office/drawing/2014/main" id="{187970CC-CC67-47D6-997B-2B1C569CAB29}"/>
              </a:ext>
            </a:extLst>
          </p:cNvPr>
          <p:cNvPicPr>
            <a:picLocks noGrp="1" noChangeAspect="1"/>
          </p:cNvPicPr>
          <p:nvPr>
            <p:ph idx="1"/>
          </p:nvPr>
        </p:nvPicPr>
        <p:blipFill>
          <a:blip r:embed="rId2"/>
          <a:stretch>
            <a:fillRect/>
          </a:stretch>
        </p:blipFill>
        <p:spPr>
          <a:xfrm>
            <a:off x="2291848" y="1366684"/>
            <a:ext cx="7608304" cy="4395909"/>
          </a:xfrm>
          <a:prstGeom prst="rect">
            <a:avLst/>
          </a:prstGeom>
        </p:spPr>
      </p:pic>
      <p:sp>
        <p:nvSpPr>
          <p:cNvPr id="4" name="Date Placeholder 3">
            <a:extLst>
              <a:ext uri="{FF2B5EF4-FFF2-40B4-BE49-F238E27FC236}">
                <a16:creationId xmlns:a16="http://schemas.microsoft.com/office/drawing/2014/main" id="{56E85A75-8BA7-449D-A1B6-53469046286B}"/>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10/26/2022</a:t>
            </a:fld>
            <a:endParaRPr lang="en-US" sz="1200">
              <a:solidFill>
                <a:srgbClr val="FFFFFF"/>
              </a:solidFill>
            </a:endParaRPr>
          </a:p>
        </p:txBody>
      </p:sp>
      <p:sp>
        <p:nvSpPr>
          <p:cNvPr id="6" name="Footer Placeholder 4">
            <a:extLst>
              <a:ext uri="{FF2B5EF4-FFF2-40B4-BE49-F238E27FC236}">
                <a16:creationId xmlns:a16="http://schemas.microsoft.com/office/drawing/2014/main" id="{9494CBC9-8F27-421D-BEB2-CA84DF505ACD}"/>
              </a:ext>
            </a:extLst>
          </p:cNvPr>
          <p:cNvSpPr>
            <a:spLocks noGrp="1"/>
          </p:cNvSpPr>
          <p:nvPr>
            <p:ph type="ftr" sz="quarter" idx="11"/>
          </p:nvPr>
        </p:nvSpPr>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CYB 303 – Prof. C. R. Johnson</a:t>
            </a:r>
          </a:p>
        </p:txBody>
      </p:sp>
      <p:sp>
        <p:nvSpPr>
          <p:cNvPr id="7" name="Slide Number Placeholder 5">
            <a:extLst>
              <a:ext uri="{FF2B5EF4-FFF2-40B4-BE49-F238E27FC236}">
                <a16:creationId xmlns:a16="http://schemas.microsoft.com/office/drawing/2014/main" id="{BBEDA418-740C-43C8-8048-6D5C0DB2A891}"/>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35</a:t>
            </a:fld>
            <a:endParaRPr lang="en-US" sz="1200">
              <a:solidFill>
                <a:srgbClr val="FFFFFF"/>
              </a:solidFill>
            </a:endParaRPr>
          </a:p>
        </p:txBody>
      </p:sp>
    </p:spTree>
    <p:extLst>
      <p:ext uri="{BB962C8B-B14F-4D97-AF65-F5344CB8AC3E}">
        <p14:creationId xmlns:p14="http://schemas.microsoft.com/office/powerpoint/2010/main" val="304651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F9720-6923-855E-6108-20426BE48127}"/>
              </a:ext>
            </a:extLst>
          </p:cNvPr>
          <p:cNvSpPr>
            <a:spLocks noGrp="1"/>
          </p:cNvSpPr>
          <p:nvPr>
            <p:ph type="title"/>
          </p:nvPr>
        </p:nvSpPr>
        <p:spPr/>
        <p:txBody>
          <a:bodyPr/>
          <a:lstStyle/>
          <a:p>
            <a:r>
              <a:rPr lang="en-US" dirty="0"/>
              <a:t>Lessig’s Framework</a:t>
            </a:r>
          </a:p>
        </p:txBody>
      </p:sp>
      <p:sp>
        <p:nvSpPr>
          <p:cNvPr id="3" name="Content Placeholder 2">
            <a:extLst>
              <a:ext uri="{FF2B5EF4-FFF2-40B4-BE49-F238E27FC236}">
                <a16:creationId xmlns:a16="http://schemas.microsoft.com/office/drawing/2014/main" id="{AF41DA2C-2870-B90B-34A9-C4BB49E950EE}"/>
              </a:ext>
            </a:extLst>
          </p:cNvPr>
          <p:cNvSpPr>
            <a:spLocks noGrp="1"/>
          </p:cNvSpPr>
          <p:nvPr>
            <p:ph idx="1"/>
          </p:nvPr>
        </p:nvSpPr>
        <p:spPr/>
        <p:txBody>
          <a:bodyPr/>
          <a:lstStyle/>
          <a:p>
            <a:r>
              <a:rPr lang="en-US" dirty="0"/>
              <a:t>Restraints on behavior on the Internet:</a:t>
            </a:r>
          </a:p>
          <a:p>
            <a:pPr lvl="1"/>
            <a:r>
              <a:rPr lang="en-US" dirty="0"/>
              <a:t>Law</a:t>
            </a:r>
          </a:p>
          <a:p>
            <a:pPr lvl="1"/>
            <a:r>
              <a:rPr lang="en-US" dirty="0"/>
              <a:t>Norms</a:t>
            </a:r>
          </a:p>
          <a:p>
            <a:pPr lvl="1"/>
            <a:r>
              <a:rPr lang="en-US" dirty="0"/>
              <a:t>Market</a:t>
            </a:r>
          </a:p>
          <a:p>
            <a:pPr lvl="1"/>
            <a:r>
              <a:rPr lang="en-US" dirty="0"/>
              <a:t>Architecture</a:t>
            </a:r>
          </a:p>
          <a:p>
            <a:pPr lvl="1"/>
            <a:endParaRPr lang="en-US" dirty="0"/>
          </a:p>
          <a:p>
            <a:r>
              <a:rPr lang="en-US" dirty="0"/>
              <a:t>Some a greater motivator than others, but all limit behavior.</a:t>
            </a:r>
          </a:p>
        </p:txBody>
      </p:sp>
      <p:sp>
        <p:nvSpPr>
          <p:cNvPr id="4" name="Date Placeholder 3">
            <a:extLst>
              <a:ext uri="{FF2B5EF4-FFF2-40B4-BE49-F238E27FC236}">
                <a16:creationId xmlns:a16="http://schemas.microsoft.com/office/drawing/2014/main" id="{FBBA6901-6946-83AF-D2F5-60158A6CED21}"/>
              </a:ext>
            </a:extLst>
          </p:cNvPr>
          <p:cNvSpPr>
            <a:spLocks noGrp="1"/>
          </p:cNvSpPr>
          <p:nvPr>
            <p:ph type="dt" sz="half" idx="10"/>
          </p:nvPr>
        </p:nvSpPr>
        <p:spPr/>
        <p:txBody>
          <a:bodyPr/>
          <a:lstStyle/>
          <a:p>
            <a:fld id="{B9867A03-0D75-4281-ABBC-48F8F2265ADC}" type="datetime1">
              <a:rPr lang="en-US" smtClean="0"/>
              <a:t>10/26/2022</a:t>
            </a:fld>
            <a:endParaRPr lang="en-US"/>
          </a:p>
        </p:txBody>
      </p:sp>
      <p:sp>
        <p:nvSpPr>
          <p:cNvPr id="5" name="Footer Placeholder 4">
            <a:extLst>
              <a:ext uri="{FF2B5EF4-FFF2-40B4-BE49-F238E27FC236}">
                <a16:creationId xmlns:a16="http://schemas.microsoft.com/office/drawing/2014/main" id="{945B6825-E247-149C-C501-A9A48BAC7F2F}"/>
              </a:ext>
            </a:extLst>
          </p:cNvPr>
          <p:cNvSpPr>
            <a:spLocks noGrp="1"/>
          </p:cNvSpPr>
          <p:nvPr>
            <p:ph type="ftr" sz="quarter" idx="11"/>
          </p:nvPr>
        </p:nvSpPr>
        <p:spPr/>
        <p:txBody>
          <a:bodyPr/>
          <a:lstStyle/>
          <a:p>
            <a:r>
              <a:rPr lang="en-US" dirty="0"/>
              <a:t>CIS 303 – Cybersecurity and society</a:t>
            </a:r>
          </a:p>
        </p:txBody>
      </p:sp>
      <p:sp>
        <p:nvSpPr>
          <p:cNvPr id="6" name="Slide Number Placeholder 5">
            <a:extLst>
              <a:ext uri="{FF2B5EF4-FFF2-40B4-BE49-F238E27FC236}">
                <a16:creationId xmlns:a16="http://schemas.microsoft.com/office/drawing/2014/main" id="{1EDEE329-F911-6F03-40B7-C658A812118A}"/>
              </a:ext>
            </a:extLst>
          </p:cNvPr>
          <p:cNvSpPr>
            <a:spLocks noGrp="1"/>
          </p:cNvSpPr>
          <p:nvPr>
            <p:ph type="sldNum" sz="quarter" idx="12"/>
          </p:nvPr>
        </p:nvSpPr>
        <p:spPr/>
        <p:txBody>
          <a:bodyPr/>
          <a:lstStyle/>
          <a:p>
            <a:fld id="{DFDF98CC-160E-494C-8C3C-8CDC5FA257DE}" type="slidenum">
              <a:rPr lang="en-US" smtClean="0"/>
              <a:t>36</a:t>
            </a:fld>
            <a:endParaRPr lang="en-US"/>
          </a:p>
        </p:txBody>
      </p:sp>
    </p:spTree>
    <p:extLst>
      <p:ext uri="{BB962C8B-B14F-4D97-AF65-F5344CB8AC3E}">
        <p14:creationId xmlns:p14="http://schemas.microsoft.com/office/powerpoint/2010/main" val="3899937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B3675-7992-4DCD-89F4-99FD9DD617A9}"/>
              </a:ext>
            </a:extLst>
          </p:cNvPr>
          <p:cNvSpPr>
            <a:spLocks noGrp="1"/>
          </p:cNvSpPr>
          <p:nvPr>
            <p:ph type="title"/>
          </p:nvPr>
        </p:nvSpPr>
        <p:spPr/>
        <p:txBody>
          <a:bodyPr>
            <a:normAutofit/>
          </a:bodyPr>
          <a:lstStyle/>
          <a:p>
            <a:r>
              <a:rPr lang="en-US" dirty="0"/>
              <a:t>Dirty Rhetorical tricks – Rational Persuasion</a:t>
            </a:r>
          </a:p>
        </p:txBody>
      </p:sp>
      <p:sp>
        <p:nvSpPr>
          <p:cNvPr id="3" name="Content Placeholder 2">
            <a:extLst>
              <a:ext uri="{FF2B5EF4-FFF2-40B4-BE49-F238E27FC236}">
                <a16:creationId xmlns:a16="http://schemas.microsoft.com/office/drawing/2014/main" id="{F4EC7FDC-8C29-4A34-90EE-E0663D1F3825}"/>
              </a:ext>
            </a:extLst>
          </p:cNvPr>
          <p:cNvSpPr>
            <a:spLocks noGrp="1"/>
          </p:cNvSpPr>
          <p:nvPr>
            <p:ph idx="1"/>
          </p:nvPr>
        </p:nvSpPr>
        <p:spPr/>
        <p:txBody>
          <a:bodyPr>
            <a:noAutofit/>
          </a:bodyPr>
          <a:lstStyle/>
          <a:p>
            <a:r>
              <a:rPr lang="en-US" sz="2000" dirty="0"/>
              <a:t>Gish Gallop – Inundating the influenced with so much information at once that it’s impossible for the influencer to parse and process all of it.</a:t>
            </a:r>
          </a:p>
          <a:p>
            <a:endParaRPr lang="en-US" sz="2000" dirty="0"/>
          </a:p>
          <a:p>
            <a:r>
              <a:rPr lang="en-US" sz="2000" dirty="0"/>
              <a:t>Bullshit § Bullshit – Using language that intentional obfuscates the logic of an argument, as in nonsense jargon, slang, or archaic words. “I must have your password because the visual SMS HDD went belly up and the whole Unicode processor  bandwidth can no longer find your account in the memory stack.”</a:t>
            </a:r>
          </a:p>
          <a:p>
            <a:pPr lvl="1"/>
            <a:r>
              <a:rPr lang="en-US" sz="2000" dirty="0"/>
              <a:t>Bullshit Asymmetry Principle – The amount of energy required to refute bullshit is an order of magnitude greater than the energy required to produce it.</a:t>
            </a:r>
          </a:p>
          <a:p>
            <a:pPr lvl="1"/>
            <a:r>
              <a:rPr lang="en-US" sz="2000" dirty="0">
                <a:hlinkClick r:id="rId2"/>
              </a:rPr>
              <a:t>1995 – Hackers</a:t>
            </a:r>
            <a:endParaRPr lang="en-US" sz="2000" dirty="0"/>
          </a:p>
        </p:txBody>
      </p:sp>
    </p:spTree>
    <p:extLst>
      <p:ext uri="{BB962C8B-B14F-4D97-AF65-F5344CB8AC3E}">
        <p14:creationId xmlns:p14="http://schemas.microsoft.com/office/powerpoint/2010/main" val="2737171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B3675-7992-4DCD-89F4-99FD9DD617A9}"/>
              </a:ext>
            </a:extLst>
          </p:cNvPr>
          <p:cNvSpPr>
            <a:spLocks noGrp="1"/>
          </p:cNvSpPr>
          <p:nvPr>
            <p:ph type="title"/>
          </p:nvPr>
        </p:nvSpPr>
        <p:spPr/>
        <p:txBody>
          <a:bodyPr>
            <a:normAutofit/>
          </a:bodyPr>
          <a:lstStyle/>
          <a:p>
            <a:r>
              <a:rPr lang="en-US" dirty="0"/>
              <a:t>Dirty Rhetorical tricks – Rational Persuasion</a:t>
            </a:r>
          </a:p>
        </p:txBody>
      </p:sp>
      <p:sp>
        <p:nvSpPr>
          <p:cNvPr id="3" name="Content Placeholder 2">
            <a:extLst>
              <a:ext uri="{FF2B5EF4-FFF2-40B4-BE49-F238E27FC236}">
                <a16:creationId xmlns:a16="http://schemas.microsoft.com/office/drawing/2014/main" id="{F4EC7FDC-8C29-4A34-90EE-E0663D1F3825}"/>
              </a:ext>
            </a:extLst>
          </p:cNvPr>
          <p:cNvSpPr>
            <a:spLocks noGrp="1"/>
          </p:cNvSpPr>
          <p:nvPr>
            <p:ph idx="1"/>
          </p:nvPr>
        </p:nvSpPr>
        <p:spPr/>
        <p:txBody>
          <a:bodyPr>
            <a:noAutofit/>
          </a:bodyPr>
          <a:lstStyle/>
          <a:p>
            <a:r>
              <a:rPr lang="en-US" sz="2000" dirty="0"/>
              <a:t>Chewbacca Defense – Presenting a distracting argument that is facile and specious by presenting the correlation of non-sequiturs. </a:t>
            </a:r>
          </a:p>
          <a:p>
            <a:endParaRPr lang="en-US" sz="2000" dirty="0"/>
          </a:p>
          <a:p>
            <a:r>
              <a:rPr lang="en-US" sz="2000" dirty="0"/>
              <a:t>Filibustering – Completely controlling or dominating a conversation without giving the other party an opportunity to provide input. Particularly effective on observers, less so on the other party.</a:t>
            </a:r>
          </a:p>
          <a:p>
            <a:endParaRPr lang="en-US" sz="2000" dirty="0"/>
          </a:p>
          <a:p>
            <a:r>
              <a:rPr lang="en-US" sz="2000" dirty="0">
                <a:hlinkClick r:id="rId2"/>
              </a:rPr>
              <a:t>Nail in the coffin </a:t>
            </a:r>
            <a:r>
              <a:rPr lang="en-US" sz="2000" dirty="0"/>
              <a:t>– Getting in the last word tricks observers into tending to find that person correct in an argument. Doesn’t even need to make sense – just sound like it does.</a:t>
            </a:r>
          </a:p>
        </p:txBody>
      </p:sp>
    </p:spTree>
    <p:extLst>
      <p:ext uri="{BB962C8B-B14F-4D97-AF65-F5344CB8AC3E}">
        <p14:creationId xmlns:p14="http://schemas.microsoft.com/office/powerpoint/2010/main" val="2569421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B3675-7992-4DCD-89F4-99FD9DD617A9}"/>
              </a:ext>
            </a:extLst>
          </p:cNvPr>
          <p:cNvSpPr>
            <a:spLocks noGrp="1"/>
          </p:cNvSpPr>
          <p:nvPr>
            <p:ph type="title"/>
          </p:nvPr>
        </p:nvSpPr>
        <p:spPr/>
        <p:txBody>
          <a:bodyPr>
            <a:normAutofit/>
          </a:bodyPr>
          <a:lstStyle/>
          <a:p>
            <a:r>
              <a:rPr lang="en-US" dirty="0"/>
              <a:t>Dirty Rhetorical tricks – Rational Persuasion</a:t>
            </a:r>
          </a:p>
        </p:txBody>
      </p:sp>
      <p:sp>
        <p:nvSpPr>
          <p:cNvPr id="3" name="Content Placeholder 2">
            <a:extLst>
              <a:ext uri="{FF2B5EF4-FFF2-40B4-BE49-F238E27FC236}">
                <a16:creationId xmlns:a16="http://schemas.microsoft.com/office/drawing/2014/main" id="{F4EC7FDC-8C29-4A34-90EE-E0663D1F3825}"/>
              </a:ext>
            </a:extLst>
          </p:cNvPr>
          <p:cNvSpPr>
            <a:spLocks noGrp="1"/>
          </p:cNvSpPr>
          <p:nvPr>
            <p:ph idx="1"/>
          </p:nvPr>
        </p:nvSpPr>
        <p:spPr/>
        <p:txBody>
          <a:bodyPr>
            <a:noAutofit/>
          </a:bodyPr>
          <a:lstStyle/>
          <a:p>
            <a:r>
              <a:rPr lang="en-US" sz="2000" dirty="0"/>
              <a:t>Proof by Intimidation  - Known in </a:t>
            </a:r>
            <a:r>
              <a:rPr lang="en-US" sz="2000" dirty="0" err="1"/>
              <a:t>maths</a:t>
            </a:r>
            <a:r>
              <a:rPr lang="en-US" sz="2000" dirty="0"/>
              <a:t>… Hand-waiving arguments as obvious or expecting presented arguments merely be accepted with analysis. “Obviously…” </a:t>
            </a:r>
          </a:p>
          <a:p>
            <a:r>
              <a:rPr lang="en-US" sz="2000" dirty="0"/>
              <a:t>Ad Hominem – Attacking, threatening, or belittling the arguer instead of the argument. </a:t>
            </a:r>
          </a:p>
          <a:p>
            <a:r>
              <a:rPr lang="en-US" sz="2000" dirty="0"/>
              <a:t>Smoke and Mirrors – Distracting or misdirecting from an argument by presenting an unrelated issue.</a:t>
            </a:r>
          </a:p>
          <a:p>
            <a:r>
              <a:rPr lang="en-US" sz="2000" dirty="0"/>
              <a:t>No True Scotsman – Intentionally excluding counterexamples.</a:t>
            </a:r>
          </a:p>
          <a:p>
            <a:r>
              <a:rPr lang="en-US" sz="2000" dirty="0"/>
              <a:t>Cherry-Picking – Intentionally including select examples. </a:t>
            </a:r>
          </a:p>
        </p:txBody>
      </p:sp>
    </p:spTree>
    <p:extLst>
      <p:ext uri="{BB962C8B-B14F-4D97-AF65-F5344CB8AC3E}">
        <p14:creationId xmlns:p14="http://schemas.microsoft.com/office/powerpoint/2010/main" val="846410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9 Elements of Citizenship</a:t>
            </a:r>
          </a:p>
        </p:txBody>
      </p:sp>
      <p:sp>
        <p:nvSpPr>
          <p:cNvPr id="3" name="Content Placeholder 2"/>
          <p:cNvSpPr>
            <a:spLocks noGrp="1"/>
          </p:cNvSpPr>
          <p:nvPr>
            <p:ph idx="1"/>
          </p:nvPr>
        </p:nvSpPr>
        <p:spPr/>
        <p:txBody>
          <a:bodyPr>
            <a:normAutofit fontScale="70000" lnSpcReduction="20000"/>
          </a:bodyPr>
          <a:lstStyle/>
          <a:p>
            <a:pPr marL="0" indent="0">
              <a:buNone/>
            </a:pPr>
            <a:r>
              <a:rPr lang="en-US" b="1" dirty="0"/>
              <a:t>1. Digital Access</a:t>
            </a:r>
            <a:r>
              <a:rPr lang="en-US" dirty="0"/>
              <a:t> is about the equitable distribution of technology and online resources. Citizens need to be aware of their community and who may or may not have access, not only in school but at home as well.</a:t>
            </a:r>
            <a:br>
              <a:rPr lang="en-US" dirty="0"/>
            </a:br>
            <a:br>
              <a:rPr lang="en-US" dirty="0"/>
            </a:br>
            <a:r>
              <a:rPr lang="en-US" b="1" dirty="0"/>
              <a:t>2. Digital Commerce </a:t>
            </a:r>
            <a:r>
              <a:rPr lang="en-US" dirty="0"/>
              <a:t>is the electronic buying and selling of goods and focuses on the tools and safeguards in place to assist those buying, selling, banking, or using money in any way in the digital space. </a:t>
            </a:r>
            <a:br>
              <a:rPr lang="en-US" dirty="0"/>
            </a:br>
            <a:br>
              <a:rPr lang="en-US" dirty="0"/>
            </a:br>
            <a:r>
              <a:rPr lang="en-US" b="1" dirty="0"/>
              <a:t>3. Digital Communication and Collaboration </a:t>
            </a:r>
            <a:r>
              <a:rPr lang="en-US" dirty="0"/>
              <a:t>is the electronic exchange of information. All users need to define how they will share their thoughts so that others understand the message. For younger people struggling to understand their place in the world, technology can help them find their own voices and express themselves.</a:t>
            </a:r>
          </a:p>
        </p:txBody>
      </p:sp>
      <p:sp>
        <p:nvSpPr>
          <p:cNvPr id="4" name="Date Placeholder 3">
            <a:extLst>
              <a:ext uri="{FF2B5EF4-FFF2-40B4-BE49-F238E27FC236}">
                <a16:creationId xmlns:a16="http://schemas.microsoft.com/office/drawing/2014/main" id="{685664C7-F728-4ED9-99A3-AE31E172D399}"/>
              </a:ext>
            </a:extLst>
          </p:cNvPr>
          <p:cNvSpPr>
            <a:spLocks noGrp="1"/>
          </p:cNvSpPr>
          <p:nvPr>
            <p:ph type="dt" sz="half" idx="10"/>
          </p:nvPr>
        </p:nvSpPr>
        <p:spPr>
          <a:xfrm>
            <a:off x="7456921" y="5883276"/>
            <a:ext cx="2743200" cy="365125"/>
          </a:xfrm>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10/26/2022</a:t>
            </a:fld>
            <a:endParaRPr lang="en-US" sz="1200">
              <a:solidFill>
                <a:srgbClr val="FFFFFF"/>
              </a:solidFill>
            </a:endParaRPr>
          </a:p>
        </p:txBody>
      </p:sp>
      <p:sp>
        <p:nvSpPr>
          <p:cNvPr id="5" name="Footer Placeholder 4">
            <a:extLst>
              <a:ext uri="{FF2B5EF4-FFF2-40B4-BE49-F238E27FC236}">
                <a16:creationId xmlns:a16="http://schemas.microsoft.com/office/drawing/2014/main" id="{D75BA438-378E-4E44-B11C-1FC858783133}"/>
              </a:ext>
            </a:extLst>
          </p:cNvPr>
          <p:cNvSpPr>
            <a:spLocks noGrp="1"/>
          </p:cNvSpPr>
          <p:nvPr>
            <p:ph type="ftr" sz="quarter" idx="11"/>
          </p:nvPr>
        </p:nvSpPr>
        <p:spPr>
          <a:xfrm>
            <a:off x="1141411" y="5883275"/>
            <a:ext cx="6239309" cy="365125"/>
          </a:xfrm>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CYB 303 – Prof. C. R. Johnson</a:t>
            </a:r>
          </a:p>
        </p:txBody>
      </p:sp>
      <p:sp>
        <p:nvSpPr>
          <p:cNvPr id="6" name="Slide Number Placeholder 5">
            <a:extLst>
              <a:ext uri="{FF2B5EF4-FFF2-40B4-BE49-F238E27FC236}">
                <a16:creationId xmlns:a16="http://schemas.microsoft.com/office/drawing/2014/main" id="{5E04B2C9-1993-42B6-BE70-8B9BA251E67C}"/>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4</a:t>
            </a:fld>
            <a:endParaRPr lang="en-US" sz="1200">
              <a:solidFill>
                <a:srgbClr val="FFFFFF"/>
              </a:solidFill>
            </a:endParaRPr>
          </a:p>
        </p:txBody>
      </p:sp>
    </p:spTree>
    <p:extLst>
      <p:ext uri="{BB962C8B-B14F-4D97-AF65-F5344CB8AC3E}">
        <p14:creationId xmlns:p14="http://schemas.microsoft.com/office/powerpoint/2010/main" val="1840275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F861F-BC95-4A5B-915D-42BC8901EB08}"/>
              </a:ext>
            </a:extLst>
          </p:cNvPr>
          <p:cNvSpPr>
            <a:spLocks noGrp="1"/>
          </p:cNvSpPr>
          <p:nvPr>
            <p:ph type="title"/>
          </p:nvPr>
        </p:nvSpPr>
        <p:spPr/>
        <p:txBody>
          <a:bodyPr/>
          <a:lstStyle/>
          <a:p>
            <a:r>
              <a:rPr lang="en-US" dirty="0"/>
              <a:t>Dirty Rhetorical Tricks - Trolling</a:t>
            </a:r>
          </a:p>
        </p:txBody>
      </p:sp>
      <p:sp>
        <p:nvSpPr>
          <p:cNvPr id="3" name="Content Placeholder 2">
            <a:extLst>
              <a:ext uri="{FF2B5EF4-FFF2-40B4-BE49-F238E27FC236}">
                <a16:creationId xmlns:a16="http://schemas.microsoft.com/office/drawing/2014/main" id="{40688404-775C-4CEE-A9A5-D49A4079AF31}"/>
              </a:ext>
            </a:extLst>
          </p:cNvPr>
          <p:cNvSpPr>
            <a:spLocks noGrp="1"/>
          </p:cNvSpPr>
          <p:nvPr>
            <p:ph idx="1"/>
          </p:nvPr>
        </p:nvSpPr>
        <p:spPr/>
        <p:txBody>
          <a:bodyPr>
            <a:noAutofit/>
          </a:bodyPr>
          <a:lstStyle/>
          <a:p>
            <a:r>
              <a:rPr lang="en-US" sz="2000" dirty="0"/>
              <a:t>Sealioning - The troll feigns ignorance and politeness, so that if the target is provoked into making an angry response, the troll can then act as the aggrieved party. Also – incessant, bad-faith invitation to engage in debate.”</a:t>
            </a:r>
          </a:p>
          <a:p>
            <a:endParaRPr lang="en-US" sz="2000" dirty="0"/>
          </a:p>
          <a:p>
            <a:r>
              <a:rPr lang="en-US" sz="2000" dirty="0"/>
              <a:t>Gaslighting – Denying or altering facts to make the target’s argument seem nonsensical, illogical, or insane.</a:t>
            </a:r>
          </a:p>
          <a:p>
            <a:endParaRPr lang="en-US" sz="2000" dirty="0"/>
          </a:p>
          <a:p>
            <a:r>
              <a:rPr lang="en-US" sz="2000" dirty="0"/>
              <a:t>Virtue Trolling – When a troll takes the position that they are correct, regardless of what it is, because it is virtuous and therefore any other position is unvirtuous. </a:t>
            </a:r>
          </a:p>
        </p:txBody>
      </p:sp>
    </p:spTree>
    <p:extLst>
      <p:ext uri="{BB962C8B-B14F-4D97-AF65-F5344CB8AC3E}">
        <p14:creationId xmlns:p14="http://schemas.microsoft.com/office/powerpoint/2010/main" val="964240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F861F-BC95-4A5B-915D-42BC8901EB08}"/>
              </a:ext>
            </a:extLst>
          </p:cNvPr>
          <p:cNvSpPr>
            <a:spLocks noGrp="1"/>
          </p:cNvSpPr>
          <p:nvPr>
            <p:ph type="title"/>
          </p:nvPr>
        </p:nvSpPr>
        <p:spPr/>
        <p:txBody>
          <a:bodyPr/>
          <a:lstStyle/>
          <a:p>
            <a:r>
              <a:rPr lang="en-US" dirty="0"/>
              <a:t>Dirty Rhetorical Tricks - Trolling</a:t>
            </a:r>
          </a:p>
        </p:txBody>
      </p:sp>
      <p:sp>
        <p:nvSpPr>
          <p:cNvPr id="3" name="Content Placeholder 2">
            <a:extLst>
              <a:ext uri="{FF2B5EF4-FFF2-40B4-BE49-F238E27FC236}">
                <a16:creationId xmlns:a16="http://schemas.microsoft.com/office/drawing/2014/main" id="{40688404-775C-4CEE-A9A5-D49A4079AF31}"/>
              </a:ext>
            </a:extLst>
          </p:cNvPr>
          <p:cNvSpPr>
            <a:spLocks noGrp="1"/>
          </p:cNvSpPr>
          <p:nvPr>
            <p:ph idx="1"/>
          </p:nvPr>
        </p:nvSpPr>
        <p:spPr/>
        <p:txBody>
          <a:bodyPr>
            <a:noAutofit/>
          </a:bodyPr>
          <a:lstStyle/>
          <a:p>
            <a:r>
              <a:rPr lang="en-US" sz="2000" dirty="0"/>
              <a:t>Concern Trolling – Detracting or disruption dialogue under the guise of concern.</a:t>
            </a:r>
          </a:p>
          <a:p>
            <a:endParaRPr lang="en-US" sz="2000" dirty="0"/>
          </a:p>
          <a:p>
            <a:r>
              <a:rPr lang="en-US" sz="2000" dirty="0"/>
              <a:t>Iconoclast / Sophists – A troll with the mission of educating the masses who will link to sources to support their position, but the links are intellectually dishonest. Their arguments are facile and specious.</a:t>
            </a:r>
          </a:p>
        </p:txBody>
      </p:sp>
    </p:spTree>
    <p:extLst>
      <p:ext uri="{BB962C8B-B14F-4D97-AF65-F5344CB8AC3E}">
        <p14:creationId xmlns:p14="http://schemas.microsoft.com/office/powerpoint/2010/main" val="1232884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4DE51-DF6E-46EA-B09E-482DF7FEB27A}"/>
              </a:ext>
            </a:extLst>
          </p:cNvPr>
          <p:cNvSpPr>
            <a:spLocks noGrp="1"/>
          </p:cNvSpPr>
          <p:nvPr>
            <p:ph type="title"/>
          </p:nvPr>
        </p:nvSpPr>
        <p:spPr/>
        <p:txBody>
          <a:bodyPr/>
          <a:lstStyle/>
          <a:p>
            <a:r>
              <a:rPr lang="en-US" dirty="0"/>
              <a:t>Hacking Humans</a:t>
            </a:r>
          </a:p>
        </p:txBody>
      </p:sp>
      <p:sp>
        <p:nvSpPr>
          <p:cNvPr id="3" name="Content Placeholder 2">
            <a:extLst>
              <a:ext uri="{FF2B5EF4-FFF2-40B4-BE49-F238E27FC236}">
                <a16:creationId xmlns:a16="http://schemas.microsoft.com/office/drawing/2014/main" id="{1B454197-3A14-46B7-91B0-C955CA0C4F63}"/>
              </a:ext>
            </a:extLst>
          </p:cNvPr>
          <p:cNvSpPr>
            <a:spLocks noGrp="1"/>
          </p:cNvSpPr>
          <p:nvPr>
            <p:ph idx="1"/>
          </p:nvPr>
        </p:nvSpPr>
        <p:spPr/>
        <p:txBody>
          <a:bodyPr>
            <a:normAutofit/>
          </a:bodyPr>
          <a:lstStyle/>
          <a:p>
            <a:r>
              <a:rPr lang="en-US" sz="2400" dirty="0">
                <a:hlinkClick r:id="rId2"/>
              </a:rPr>
              <a:t>The Dark Arts of Social Engineering</a:t>
            </a:r>
            <a:endParaRPr lang="en-US" sz="2400" dirty="0"/>
          </a:p>
          <a:p>
            <a:pPr lvl="1"/>
            <a:r>
              <a:rPr lang="en-US" sz="2200" dirty="0">
                <a:hlinkClick r:id="rId3"/>
              </a:rPr>
              <a:t>1:48</a:t>
            </a:r>
            <a:r>
              <a:rPr lang="en-US" sz="2200" dirty="0"/>
              <a:t>, </a:t>
            </a:r>
            <a:r>
              <a:rPr lang="en-US" sz="2200" dirty="0">
                <a:hlinkClick r:id="rId4"/>
              </a:rPr>
              <a:t>10:22</a:t>
            </a:r>
            <a:r>
              <a:rPr lang="en-US" sz="2200" dirty="0"/>
              <a:t>, </a:t>
            </a:r>
            <a:r>
              <a:rPr lang="en-US" sz="2200" dirty="0">
                <a:hlinkClick r:id="rId5"/>
              </a:rPr>
              <a:t>14:41</a:t>
            </a:r>
            <a:r>
              <a:rPr lang="en-US" sz="2200" dirty="0"/>
              <a:t>, </a:t>
            </a:r>
            <a:r>
              <a:rPr lang="en-US" sz="2200" dirty="0">
                <a:hlinkClick r:id="rId6"/>
              </a:rPr>
              <a:t>28:32</a:t>
            </a:r>
            <a:endParaRPr lang="en-US" sz="2200" dirty="0"/>
          </a:p>
          <a:p>
            <a:r>
              <a:rPr lang="en-US" sz="2400" dirty="0">
                <a:hlinkClick r:id="rId7"/>
              </a:rPr>
              <a:t>Real Future: Daring Hackers to Hack You</a:t>
            </a:r>
            <a:endParaRPr lang="en-US" sz="2400" dirty="0"/>
          </a:p>
        </p:txBody>
      </p:sp>
    </p:spTree>
    <p:extLst>
      <p:ext uri="{BB962C8B-B14F-4D97-AF65-F5344CB8AC3E}">
        <p14:creationId xmlns:p14="http://schemas.microsoft.com/office/powerpoint/2010/main" val="1493605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D96A4-1C07-4900-A10C-D1A4959C2393}"/>
              </a:ext>
            </a:extLst>
          </p:cNvPr>
          <p:cNvSpPr>
            <a:spLocks noGrp="1"/>
          </p:cNvSpPr>
          <p:nvPr>
            <p:ph type="title"/>
          </p:nvPr>
        </p:nvSpPr>
        <p:spPr/>
        <p:txBody>
          <a:bodyPr/>
          <a:lstStyle/>
          <a:p>
            <a:r>
              <a:rPr lang="en-US" dirty="0"/>
              <a:t>The pen is mightier than the sword</a:t>
            </a:r>
          </a:p>
        </p:txBody>
      </p:sp>
      <p:sp>
        <p:nvSpPr>
          <p:cNvPr id="3" name="Content Placeholder 2">
            <a:extLst>
              <a:ext uri="{FF2B5EF4-FFF2-40B4-BE49-F238E27FC236}">
                <a16:creationId xmlns:a16="http://schemas.microsoft.com/office/drawing/2014/main" id="{DA4C86B5-3EE7-483D-9DE5-4E5B688AE55C}"/>
              </a:ext>
            </a:extLst>
          </p:cNvPr>
          <p:cNvSpPr>
            <a:spLocks noGrp="1"/>
          </p:cNvSpPr>
          <p:nvPr>
            <p:ph idx="1"/>
          </p:nvPr>
        </p:nvSpPr>
        <p:spPr/>
        <p:txBody>
          <a:bodyPr>
            <a:normAutofit fontScale="70000" lnSpcReduction="20000"/>
          </a:bodyPr>
          <a:lstStyle/>
          <a:p>
            <a:r>
              <a:rPr lang="en-US" i="1" dirty="0"/>
              <a:t>If your opponent is of choleric temper, try to irritate him. If he is arrogant try to encourage his egotism. If the enemy troops are well prepared after reorganization, try to wear them down. If they are united, try to sow dissension among them.</a:t>
            </a:r>
          </a:p>
          <a:p>
            <a:r>
              <a:rPr lang="en-US" i="1" dirty="0"/>
              <a:t>One need not destroy one's enemy. One need only destroy his willingness to engage.</a:t>
            </a:r>
          </a:p>
          <a:p>
            <a:pPr lvl="1"/>
            <a:r>
              <a:rPr lang="en-US" dirty="0"/>
              <a:t>The Art of War</a:t>
            </a:r>
          </a:p>
          <a:p>
            <a:r>
              <a:rPr lang="en-US" i="1" dirty="0"/>
              <a:t>There are but two powers in the world, the sword and the mind. In the long run the sword is always beaten by the mind.</a:t>
            </a:r>
          </a:p>
          <a:p>
            <a:pPr lvl="1"/>
            <a:r>
              <a:rPr lang="en-US" dirty="0"/>
              <a:t>Napoleon Bonaparte</a:t>
            </a:r>
          </a:p>
          <a:p>
            <a:r>
              <a:rPr lang="en-US" i="1" dirty="0"/>
              <a:t>One cannot wage war under present conditions without the support of public opinion, which is tremendously molded by the press and other forms of propaganda.</a:t>
            </a:r>
          </a:p>
          <a:p>
            <a:pPr lvl="1"/>
            <a:r>
              <a:rPr lang="en-US" dirty="0"/>
              <a:t>General Douglas MacArthur</a:t>
            </a:r>
          </a:p>
        </p:txBody>
      </p:sp>
      <p:sp>
        <p:nvSpPr>
          <p:cNvPr id="5" name="Date Placeholder 3">
            <a:extLst>
              <a:ext uri="{FF2B5EF4-FFF2-40B4-BE49-F238E27FC236}">
                <a16:creationId xmlns:a16="http://schemas.microsoft.com/office/drawing/2014/main" id="{2A1B0054-8AB8-4D60-A8BF-EE6F99B49540}"/>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10/26/2022</a:t>
            </a:fld>
            <a:endParaRPr lang="en-US" sz="1200">
              <a:solidFill>
                <a:srgbClr val="FFFFFF"/>
              </a:solidFill>
            </a:endParaRPr>
          </a:p>
        </p:txBody>
      </p:sp>
      <p:sp>
        <p:nvSpPr>
          <p:cNvPr id="4" name="Footer Placeholder 4">
            <a:extLst>
              <a:ext uri="{FF2B5EF4-FFF2-40B4-BE49-F238E27FC236}">
                <a16:creationId xmlns:a16="http://schemas.microsoft.com/office/drawing/2014/main" id="{0FD51CB3-90A7-4247-A185-6C4E8DA18CC2}"/>
              </a:ext>
            </a:extLst>
          </p:cNvPr>
          <p:cNvSpPr>
            <a:spLocks noGrp="1"/>
          </p:cNvSpPr>
          <p:nvPr>
            <p:ph type="ftr" sz="quarter" idx="11"/>
          </p:nvPr>
        </p:nvSpPr>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CIS 303 – Prof. C. R. Johnson</a:t>
            </a:r>
          </a:p>
        </p:txBody>
      </p:sp>
      <p:sp>
        <p:nvSpPr>
          <p:cNvPr id="6" name="Slide Number Placeholder 5">
            <a:extLst>
              <a:ext uri="{FF2B5EF4-FFF2-40B4-BE49-F238E27FC236}">
                <a16:creationId xmlns:a16="http://schemas.microsoft.com/office/drawing/2014/main" id="{7EE92562-E007-4BD9-B63A-24E33192C674}"/>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43</a:t>
            </a:fld>
            <a:endParaRPr lang="en-US" sz="1200">
              <a:solidFill>
                <a:srgbClr val="FFFFFF"/>
              </a:solidFill>
            </a:endParaRPr>
          </a:p>
        </p:txBody>
      </p:sp>
    </p:spTree>
    <p:extLst>
      <p:ext uri="{BB962C8B-B14F-4D97-AF65-F5344CB8AC3E}">
        <p14:creationId xmlns:p14="http://schemas.microsoft.com/office/powerpoint/2010/main" val="1918646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D96A4-1C07-4900-A10C-D1A4959C2393}"/>
              </a:ext>
            </a:extLst>
          </p:cNvPr>
          <p:cNvSpPr>
            <a:spLocks noGrp="1"/>
          </p:cNvSpPr>
          <p:nvPr>
            <p:ph type="title"/>
          </p:nvPr>
        </p:nvSpPr>
        <p:spPr/>
        <p:txBody>
          <a:bodyPr/>
          <a:lstStyle/>
          <a:p>
            <a:r>
              <a:rPr lang="en-US" dirty="0"/>
              <a:t>The pen is mightier than the sword</a:t>
            </a:r>
          </a:p>
        </p:txBody>
      </p:sp>
      <p:sp>
        <p:nvSpPr>
          <p:cNvPr id="3" name="Content Placeholder 2">
            <a:extLst>
              <a:ext uri="{FF2B5EF4-FFF2-40B4-BE49-F238E27FC236}">
                <a16:creationId xmlns:a16="http://schemas.microsoft.com/office/drawing/2014/main" id="{DA4C86B5-3EE7-483D-9DE5-4E5B688AE55C}"/>
              </a:ext>
            </a:extLst>
          </p:cNvPr>
          <p:cNvSpPr>
            <a:spLocks noGrp="1"/>
          </p:cNvSpPr>
          <p:nvPr>
            <p:ph idx="1"/>
          </p:nvPr>
        </p:nvSpPr>
        <p:spPr/>
        <p:txBody>
          <a:bodyPr>
            <a:normAutofit lnSpcReduction="10000"/>
          </a:bodyPr>
          <a:lstStyle/>
          <a:p>
            <a:r>
              <a:rPr lang="en-US" i="1" dirty="0"/>
              <a:t>They were using my books as the basis for a destructive campaign against the Jews of Germany. This shocked me, but I knew any human activity can be used for social purposes or misused for antisocial ones.</a:t>
            </a:r>
          </a:p>
          <a:p>
            <a:pPr lvl="1"/>
            <a:r>
              <a:rPr lang="en-US" dirty="0"/>
              <a:t>Edward Bernays</a:t>
            </a:r>
          </a:p>
          <a:p>
            <a:r>
              <a:rPr lang="en-US" i="1" dirty="0"/>
              <a:t>“professional poisoners of the public mind, exploiters of foolishness, fanaticism, and self-interest.”</a:t>
            </a:r>
          </a:p>
          <a:p>
            <a:pPr lvl="1"/>
            <a:r>
              <a:rPr lang="en-US" dirty="0"/>
              <a:t>Supreme Court Justice Felix Frankfurter</a:t>
            </a:r>
          </a:p>
        </p:txBody>
      </p:sp>
      <p:sp>
        <p:nvSpPr>
          <p:cNvPr id="5" name="Date Placeholder 3">
            <a:extLst>
              <a:ext uri="{FF2B5EF4-FFF2-40B4-BE49-F238E27FC236}">
                <a16:creationId xmlns:a16="http://schemas.microsoft.com/office/drawing/2014/main" id="{2A1B0054-8AB8-4D60-A8BF-EE6F99B49540}"/>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10/26/2022</a:t>
            </a:fld>
            <a:endParaRPr lang="en-US" sz="1200">
              <a:solidFill>
                <a:srgbClr val="FFFFFF"/>
              </a:solidFill>
            </a:endParaRPr>
          </a:p>
        </p:txBody>
      </p:sp>
      <p:sp>
        <p:nvSpPr>
          <p:cNvPr id="4" name="Footer Placeholder 4">
            <a:extLst>
              <a:ext uri="{FF2B5EF4-FFF2-40B4-BE49-F238E27FC236}">
                <a16:creationId xmlns:a16="http://schemas.microsoft.com/office/drawing/2014/main" id="{0FD51CB3-90A7-4247-A185-6C4E8DA18CC2}"/>
              </a:ext>
            </a:extLst>
          </p:cNvPr>
          <p:cNvSpPr>
            <a:spLocks noGrp="1"/>
          </p:cNvSpPr>
          <p:nvPr>
            <p:ph type="ftr" sz="quarter" idx="11"/>
          </p:nvPr>
        </p:nvSpPr>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CIS 303 – Prof. C. R. Johnson</a:t>
            </a:r>
          </a:p>
        </p:txBody>
      </p:sp>
      <p:sp>
        <p:nvSpPr>
          <p:cNvPr id="6" name="Slide Number Placeholder 5">
            <a:extLst>
              <a:ext uri="{FF2B5EF4-FFF2-40B4-BE49-F238E27FC236}">
                <a16:creationId xmlns:a16="http://schemas.microsoft.com/office/drawing/2014/main" id="{7EE92562-E007-4BD9-B63A-24E33192C674}"/>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44</a:t>
            </a:fld>
            <a:endParaRPr lang="en-US" sz="1200">
              <a:solidFill>
                <a:srgbClr val="FFFFFF"/>
              </a:solidFill>
            </a:endParaRPr>
          </a:p>
        </p:txBody>
      </p:sp>
    </p:spTree>
    <p:extLst>
      <p:ext uri="{BB962C8B-B14F-4D97-AF65-F5344CB8AC3E}">
        <p14:creationId xmlns:p14="http://schemas.microsoft.com/office/powerpoint/2010/main" val="3721152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D96A4-1C07-4900-A10C-D1A4959C2393}"/>
              </a:ext>
            </a:extLst>
          </p:cNvPr>
          <p:cNvSpPr>
            <a:spLocks noGrp="1"/>
          </p:cNvSpPr>
          <p:nvPr>
            <p:ph type="title"/>
          </p:nvPr>
        </p:nvSpPr>
        <p:spPr/>
        <p:txBody>
          <a:bodyPr/>
          <a:lstStyle/>
          <a:p>
            <a:r>
              <a:rPr lang="en-US" dirty="0"/>
              <a:t>Cognitive Hacking</a:t>
            </a:r>
          </a:p>
        </p:txBody>
      </p:sp>
      <p:sp>
        <p:nvSpPr>
          <p:cNvPr id="3" name="Content Placeholder 2">
            <a:extLst>
              <a:ext uri="{FF2B5EF4-FFF2-40B4-BE49-F238E27FC236}">
                <a16:creationId xmlns:a16="http://schemas.microsoft.com/office/drawing/2014/main" id="{DA4C86B5-3EE7-483D-9DE5-4E5B688AE55C}"/>
              </a:ext>
            </a:extLst>
          </p:cNvPr>
          <p:cNvSpPr>
            <a:spLocks noGrp="1"/>
          </p:cNvSpPr>
          <p:nvPr>
            <p:ph idx="1"/>
          </p:nvPr>
        </p:nvSpPr>
        <p:spPr/>
        <p:txBody>
          <a:bodyPr>
            <a:normAutofit/>
          </a:bodyPr>
          <a:lstStyle/>
          <a:p>
            <a:r>
              <a:rPr lang="en-US" dirty="0"/>
              <a:t>Communication is systems within systems. </a:t>
            </a:r>
          </a:p>
          <a:p>
            <a:pPr lvl="1"/>
            <a:r>
              <a:rPr lang="en-US" dirty="0"/>
              <a:t>Systems can be corrupted. </a:t>
            </a:r>
          </a:p>
          <a:p>
            <a:pPr lvl="1"/>
            <a:r>
              <a:rPr lang="en-US" dirty="0"/>
              <a:t>Information is power.</a:t>
            </a:r>
          </a:p>
          <a:p>
            <a:r>
              <a:rPr lang="en-US" dirty="0"/>
              <a:t>Electioneering, politicking</a:t>
            </a:r>
          </a:p>
          <a:p>
            <a:r>
              <a:rPr lang="en-US" dirty="0"/>
              <a:t>We even do a lot of the work ourselves</a:t>
            </a:r>
          </a:p>
          <a:p>
            <a:pPr lvl="1"/>
            <a:r>
              <a:rPr lang="en-US" dirty="0"/>
              <a:t>Echo chambers</a:t>
            </a:r>
          </a:p>
          <a:p>
            <a:pPr lvl="1"/>
            <a:r>
              <a:rPr lang="en-US" dirty="0"/>
              <a:t>Tribalism</a:t>
            </a:r>
          </a:p>
          <a:p>
            <a:pPr lvl="1"/>
            <a:endParaRPr lang="en-US" dirty="0"/>
          </a:p>
        </p:txBody>
      </p:sp>
      <p:sp>
        <p:nvSpPr>
          <p:cNvPr id="5" name="Date Placeholder 3">
            <a:extLst>
              <a:ext uri="{FF2B5EF4-FFF2-40B4-BE49-F238E27FC236}">
                <a16:creationId xmlns:a16="http://schemas.microsoft.com/office/drawing/2014/main" id="{2A1B0054-8AB8-4D60-A8BF-EE6F99B49540}"/>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10/26/2022</a:t>
            </a:fld>
            <a:endParaRPr lang="en-US" sz="1200">
              <a:solidFill>
                <a:srgbClr val="FFFFFF"/>
              </a:solidFill>
            </a:endParaRPr>
          </a:p>
        </p:txBody>
      </p:sp>
      <p:sp>
        <p:nvSpPr>
          <p:cNvPr id="4" name="Footer Placeholder 4">
            <a:extLst>
              <a:ext uri="{FF2B5EF4-FFF2-40B4-BE49-F238E27FC236}">
                <a16:creationId xmlns:a16="http://schemas.microsoft.com/office/drawing/2014/main" id="{0FD51CB3-90A7-4247-A185-6C4E8DA18CC2}"/>
              </a:ext>
            </a:extLst>
          </p:cNvPr>
          <p:cNvSpPr>
            <a:spLocks noGrp="1"/>
          </p:cNvSpPr>
          <p:nvPr>
            <p:ph type="ftr" sz="quarter" idx="11"/>
          </p:nvPr>
        </p:nvSpPr>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CIS 303 – Prof. C. R. Johnson</a:t>
            </a:r>
          </a:p>
        </p:txBody>
      </p:sp>
      <p:sp>
        <p:nvSpPr>
          <p:cNvPr id="6" name="Slide Number Placeholder 5">
            <a:extLst>
              <a:ext uri="{FF2B5EF4-FFF2-40B4-BE49-F238E27FC236}">
                <a16:creationId xmlns:a16="http://schemas.microsoft.com/office/drawing/2014/main" id="{7EE92562-E007-4BD9-B63A-24E33192C674}"/>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45</a:t>
            </a:fld>
            <a:endParaRPr lang="en-US" sz="1200">
              <a:solidFill>
                <a:srgbClr val="FFFFFF"/>
              </a:solidFill>
            </a:endParaRPr>
          </a:p>
        </p:txBody>
      </p:sp>
    </p:spTree>
    <p:extLst>
      <p:ext uri="{BB962C8B-B14F-4D97-AF65-F5344CB8AC3E}">
        <p14:creationId xmlns:p14="http://schemas.microsoft.com/office/powerpoint/2010/main" val="3690372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D96A4-1C07-4900-A10C-D1A4959C2393}"/>
              </a:ext>
            </a:extLst>
          </p:cNvPr>
          <p:cNvSpPr>
            <a:spLocks noGrp="1"/>
          </p:cNvSpPr>
          <p:nvPr>
            <p:ph type="title"/>
          </p:nvPr>
        </p:nvSpPr>
        <p:spPr/>
        <p:txBody>
          <a:bodyPr/>
          <a:lstStyle/>
          <a:p>
            <a:r>
              <a:rPr lang="en-US" dirty="0"/>
              <a:t>Zeitgeist manipulation</a:t>
            </a:r>
          </a:p>
        </p:txBody>
      </p:sp>
      <p:sp>
        <p:nvSpPr>
          <p:cNvPr id="3" name="Content Placeholder 2">
            <a:extLst>
              <a:ext uri="{FF2B5EF4-FFF2-40B4-BE49-F238E27FC236}">
                <a16:creationId xmlns:a16="http://schemas.microsoft.com/office/drawing/2014/main" id="{DA4C86B5-3EE7-483D-9DE5-4E5B688AE55C}"/>
              </a:ext>
            </a:extLst>
          </p:cNvPr>
          <p:cNvSpPr>
            <a:spLocks noGrp="1"/>
          </p:cNvSpPr>
          <p:nvPr>
            <p:ph idx="1"/>
          </p:nvPr>
        </p:nvSpPr>
        <p:spPr/>
        <p:txBody>
          <a:bodyPr>
            <a:normAutofit/>
          </a:bodyPr>
          <a:lstStyle/>
          <a:p>
            <a:r>
              <a:rPr lang="en-US" dirty="0"/>
              <a:t>Explicit or incidental manipulation of communication and information seeking systems with the intent to or resulting in the manipulation of:</a:t>
            </a:r>
          </a:p>
          <a:p>
            <a:pPr lvl="1"/>
            <a:r>
              <a:rPr lang="en-US" dirty="0"/>
              <a:t>Public opinion</a:t>
            </a:r>
          </a:p>
          <a:p>
            <a:pPr lvl="1"/>
            <a:r>
              <a:rPr lang="en-US" dirty="0"/>
              <a:t>Civil unity</a:t>
            </a:r>
          </a:p>
          <a:p>
            <a:pPr lvl="1"/>
            <a:r>
              <a:rPr lang="en-US" dirty="0"/>
              <a:t>Political activism (subterfuge)</a:t>
            </a:r>
          </a:p>
          <a:p>
            <a:pPr lvl="1"/>
            <a:r>
              <a:rPr lang="en-US" dirty="0"/>
              <a:t>Corporate or political adversaries</a:t>
            </a:r>
          </a:p>
          <a:p>
            <a:pPr lvl="1"/>
            <a:r>
              <a:rPr lang="en-US" dirty="0"/>
              <a:t>Public perception or belief. </a:t>
            </a:r>
          </a:p>
        </p:txBody>
      </p:sp>
      <p:sp>
        <p:nvSpPr>
          <p:cNvPr id="5" name="Date Placeholder 3">
            <a:extLst>
              <a:ext uri="{FF2B5EF4-FFF2-40B4-BE49-F238E27FC236}">
                <a16:creationId xmlns:a16="http://schemas.microsoft.com/office/drawing/2014/main" id="{2A1B0054-8AB8-4D60-A8BF-EE6F99B49540}"/>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10/26/2022</a:t>
            </a:fld>
            <a:endParaRPr lang="en-US" sz="1200">
              <a:solidFill>
                <a:srgbClr val="FFFFFF"/>
              </a:solidFill>
            </a:endParaRPr>
          </a:p>
        </p:txBody>
      </p:sp>
      <p:sp>
        <p:nvSpPr>
          <p:cNvPr id="4" name="Footer Placeholder 4">
            <a:extLst>
              <a:ext uri="{FF2B5EF4-FFF2-40B4-BE49-F238E27FC236}">
                <a16:creationId xmlns:a16="http://schemas.microsoft.com/office/drawing/2014/main" id="{0FD51CB3-90A7-4247-A185-6C4E8DA18CC2}"/>
              </a:ext>
            </a:extLst>
          </p:cNvPr>
          <p:cNvSpPr>
            <a:spLocks noGrp="1"/>
          </p:cNvSpPr>
          <p:nvPr>
            <p:ph type="ftr" sz="quarter" idx="11"/>
          </p:nvPr>
        </p:nvSpPr>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CIS 303 – Prof. C. R. Johnson</a:t>
            </a:r>
          </a:p>
        </p:txBody>
      </p:sp>
      <p:sp>
        <p:nvSpPr>
          <p:cNvPr id="6" name="Slide Number Placeholder 5">
            <a:extLst>
              <a:ext uri="{FF2B5EF4-FFF2-40B4-BE49-F238E27FC236}">
                <a16:creationId xmlns:a16="http://schemas.microsoft.com/office/drawing/2014/main" id="{7EE92562-E007-4BD9-B63A-24E33192C674}"/>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46</a:t>
            </a:fld>
            <a:endParaRPr lang="en-US" sz="1200">
              <a:solidFill>
                <a:srgbClr val="FFFFFF"/>
              </a:solidFill>
            </a:endParaRPr>
          </a:p>
        </p:txBody>
      </p:sp>
    </p:spTree>
    <p:extLst>
      <p:ext uri="{BB962C8B-B14F-4D97-AF65-F5344CB8AC3E}">
        <p14:creationId xmlns:p14="http://schemas.microsoft.com/office/powerpoint/2010/main" val="3850484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D96A4-1C07-4900-A10C-D1A4959C2393}"/>
              </a:ext>
            </a:extLst>
          </p:cNvPr>
          <p:cNvSpPr>
            <a:spLocks noGrp="1"/>
          </p:cNvSpPr>
          <p:nvPr>
            <p:ph type="title"/>
          </p:nvPr>
        </p:nvSpPr>
        <p:spPr/>
        <p:txBody>
          <a:bodyPr/>
          <a:lstStyle/>
          <a:p>
            <a:r>
              <a:rPr lang="en-US" dirty="0"/>
              <a:t>Free Will</a:t>
            </a:r>
          </a:p>
        </p:txBody>
      </p:sp>
      <p:sp>
        <p:nvSpPr>
          <p:cNvPr id="3" name="Content Placeholder 2">
            <a:extLst>
              <a:ext uri="{FF2B5EF4-FFF2-40B4-BE49-F238E27FC236}">
                <a16:creationId xmlns:a16="http://schemas.microsoft.com/office/drawing/2014/main" id="{DA4C86B5-3EE7-483D-9DE5-4E5B688AE55C}"/>
              </a:ext>
            </a:extLst>
          </p:cNvPr>
          <p:cNvSpPr>
            <a:spLocks noGrp="1"/>
          </p:cNvSpPr>
          <p:nvPr>
            <p:ph idx="1"/>
          </p:nvPr>
        </p:nvSpPr>
        <p:spPr/>
        <p:txBody>
          <a:bodyPr>
            <a:normAutofit lnSpcReduction="10000"/>
          </a:bodyPr>
          <a:lstStyle/>
          <a:p>
            <a:r>
              <a:rPr lang="en-US" dirty="0"/>
              <a:t>Social media uses algorithms that can be manipulated. As parts of our communication and information seeking systems, this means it is quite simple to:</a:t>
            </a:r>
          </a:p>
          <a:p>
            <a:pPr lvl="1"/>
            <a:r>
              <a:rPr lang="en-US" dirty="0"/>
              <a:t>Poison the well</a:t>
            </a:r>
          </a:p>
          <a:p>
            <a:pPr lvl="1"/>
            <a:r>
              <a:rPr lang="en-US" dirty="0"/>
              <a:t>Data seeding</a:t>
            </a:r>
          </a:p>
          <a:p>
            <a:pPr lvl="2"/>
            <a:r>
              <a:rPr lang="en-US" dirty="0"/>
              <a:t>Werther Effect</a:t>
            </a:r>
          </a:p>
          <a:p>
            <a:r>
              <a:rPr lang="en-US" dirty="0"/>
              <a:t>Internet bots such as social bots, </a:t>
            </a:r>
            <a:r>
              <a:rPr lang="en-US" dirty="0" err="1"/>
              <a:t>votebots</a:t>
            </a:r>
            <a:r>
              <a:rPr lang="en-US" dirty="0"/>
              <a:t> and </a:t>
            </a:r>
            <a:r>
              <a:rPr lang="en-US" dirty="0" err="1"/>
              <a:t>clickbots</a:t>
            </a:r>
            <a:r>
              <a:rPr lang="en-US" dirty="0"/>
              <a:t> – image manipulation – sloganeering</a:t>
            </a:r>
          </a:p>
        </p:txBody>
      </p:sp>
      <p:sp>
        <p:nvSpPr>
          <p:cNvPr id="5" name="Date Placeholder 3">
            <a:extLst>
              <a:ext uri="{FF2B5EF4-FFF2-40B4-BE49-F238E27FC236}">
                <a16:creationId xmlns:a16="http://schemas.microsoft.com/office/drawing/2014/main" id="{2A1B0054-8AB8-4D60-A8BF-EE6F99B49540}"/>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10/26/2022</a:t>
            </a:fld>
            <a:endParaRPr lang="en-US" sz="1200">
              <a:solidFill>
                <a:srgbClr val="FFFFFF"/>
              </a:solidFill>
            </a:endParaRPr>
          </a:p>
        </p:txBody>
      </p:sp>
      <p:sp>
        <p:nvSpPr>
          <p:cNvPr id="4" name="Footer Placeholder 4">
            <a:extLst>
              <a:ext uri="{FF2B5EF4-FFF2-40B4-BE49-F238E27FC236}">
                <a16:creationId xmlns:a16="http://schemas.microsoft.com/office/drawing/2014/main" id="{0FD51CB3-90A7-4247-A185-6C4E8DA18CC2}"/>
              </a:ext>
            </a:extLst>
          </p:cNvPr>
          <p:cNvSpPr>
            <a:spLocks noGrp="1"/>
          </p:cNvSpPr>
          <p:nvPr>
            <p:ph type="ftr" sz="quarter" idx="11"/>
          </p:nvPr>
        </p:nvSpPr>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CIS 303 – Prof. C. R. Johnson</a:t>
            </a:r>
          </a:p>
        </p:txBody>
      </p:sp>
      <p:sp>
        <p:nvSpPr>
          <p:cNvPr id="6" name="Slide Number Placeholder 5">
            <a:extLst>
              <a:ext uri="{FF2B5EF4-FFF2-40B4-BE49-F238E27FC236}">
                <a16:creationId xmlns:a16="http://schemas.microsoft.com/office/drawing/2014/main" id="{7EE92562-E007-4BD9-B63A-24E33192C674}"/>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47</a:t>
            </a:fld>
            <a:endParaRPr lang="en-US" sz="1200">
              <a:solidFill>
                <a:srgbClr val="FFFFFF"/>
              </a:solidFill>
            </a:endParaRPr>
          </a:p>
        </p:txBody>
      </p:sp>
    </p:spTree>
    <p:extLst>
      <p:ext uri="{BB962C8B-B14F-4D97-AF65-F5344CB8AC3E}">
        <p14:creationId xmlns:p14="http://schemas.microsoft.com/office/powerpoint/2010/main" val="1742784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2C056-736E-4E27-B55B-04D58164B9B9}"/>
              </a:ext>
            </a:extLst>
          </p:cNvPr>
          <p:cNvSpPr>
            <a:spLocks noGrp="1"/>
          </p:cNvSpPr>
          <p:nvPr>
            <p:ph type="title"/>
          </p:nvPr>
        </p:nvSpPr>
        <p:spPr/>
        <p:txBody>
          <a:bodyPr/>
          <a:lstStyle/>
          <a:p>
            <a:r>
              <a:rPr lang="en-US" dirty="0"/>
              <a:t>The Secret sauce</a:t>
            </a:r>
          </a:p>
        </p:txBody>
      </p:sp>
      <p:sp>
        <p:nvSpPr>
          <p:cNvPr id="3" name="Content Placeholder 2">
            <a:extLst>
              <a:ext uri="{FF2B5EF4-FFF2-40B4-BE49-F238E27FC236}">
                <a16:creationId xmlns:a16="http://schemas.microsoft.com/office/drawing/2014/main" id="{BF401793-EFF4-42D3-B288-ABF0145BA664}"/>
              </a:ext>
            </a:extLst>
          </p:cNvPr>
          <p:cNvSpPr>
            <a:spLocks noGrp="1"/>
          </p:cNvSpPr>
          <p:nvPr>
            <p:ph idx="1"/>
          </p:nvPr>
        </p:nvSpPr>
        <p:spPr/>
        <p:txBody>
          <a:bodyPr>
            <a:normAutofit lnSpcReduction="10000"/>
          </a:bodyPr>
          <a:lstStyle/>
          <a:p>
            <a:r>
              <a:rPr lang="en-US" dirty="0"/>
              <a:t>Ads with storylines are very effective</a:t>
            </a:r>
          </a:p>
          <a:p>
            <a:r>
              <a:rPr lang="en-US" dirty="0"/>
              <a:t>Informative demonstrations boost ad performance</a:t>
            </a:r>
          </a:p>
          <a:p>
            <a:r>
              <a:rPr lang="en-US" dirty="0"/>
              <a:t>Simple outperforms complicated</a:t>
            </a:r>
          </a:p>
          <a:p>
            <a:r>
              <a:rPr lang="en-US" dirty="0"/>
              <a:t>Slice-of-life and transactional or promotional ads can both work</a:t>
            </a:r>
          </a:p>
          <a:p>
            <a:r>
              <a:rPr lang="en-US" dirty="0"/>
              <a:t>Humor is effective at driving recall, brand favorability and likeability, but not all types of humor are equal</a:t>
            </a:r>
          </a:p>
          <a:p>
            <a:r>
              <a:rPr lang="en-US" dirty="0"/>
              <a:t>Character interaction matters a lot</a:t>
            </a:r>
          </a:p>
        </p:txBody>
      </p:sp>
      <p:sp>
        <p:nvSpPr>
          <p:cNvPr id="7" name="Date Placeholder 3">
            <a:extLst>
              <a:ext uri="{FF2B5EF4-FFF2-40B4-BE49-F238E27FC236}">
                <a16:creationId xmlns:a16="http://schemas.microsoft.com/office/drawing/2014/main" id="{37A6B287-BBC0-4956-A9FA-E47C9C0114FE}"/>
              </a:ext>
            </a:extLst>
          </p:cNvPr>
          <p:cNvSpPr>
            <a:spLocks noGrp="1"/>
          </p:cNvSpPr>
          <p:nvPr>
            <p:ph type="dt" sz="half" idx="10"/>
          </p:nvPr>
        </p:nvSpPr>
        <p:spPr>
          <a:xfrm>
            <a:off x="7456921" y="5883276"/>
            <a:ext cx="2743200" cy="365125"/>
          </a:xfrm>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10/26/2022</a:t>
            </a:fld>
            <a:endParaRPr lang="en-US" sz="1200">
              <a:solidFill>
                <a:srgbClr val="FFFFFF"/>
              </a:solidFill>
            </a:endParaRPr>
          </a:p>
        </p:txBody>
      </p:sp>
      <p:sp>
        <p:nvSpPr>
          <p:cNvPr id="8" name="Footer Placeholder 4">
            <a:extLst>
              <a:ext uri="{FF2B5EF4-FFF2-40B4-BE49-F238E27FC236}">
                <a16:creationId xmlns:a16="http://schemas.microsoft.com/office/drawing/2014/main" id="{4C8B9726-3DA4-45B0-818D-560523140E1D}"/>
              </a:ext>
            </a:extLst>
          </p:cNvPr>
          <p:cNvSpPr>
            <a:spLocks noGrp="1"/>
          </p:cNvSpPr>
          <p:nvPr>
            <p:ph type="ftr" sz="quarter" idx="11"/>
          </p:nvPr>
        </p:nvSpPr>
        <p:spPr>
          <a:xfrm>
            <a:off x="1141411" y="5883275"/>
            <a:ext cx="6239309" cy="365125"/>
          </a:xfrm>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CIS 303 – Prof. C. R. Johnson</a:t>
            </a:r>
          </a:p>
        </p:txBody>
      </p:sp>
      <p:sp>
        <p:nvSpPr>
          <p:cNvPr id="9" name="Slide Number Placeholder 5">
            <a:extLst>
              <a:ext uri="{FF2B5EF4-FFF2-40B4-BE49-F238E27FC236}">
                <a16:creationId xmlns:a16="http://schemas.microsoft.com/office/drawing/2014/main" id="{F4F54CD6-7841-4F11-AE5D-8C9FACCCC6C3}"/>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48</a:t>
            </a:fld>
            <a:endParaRPr lang="en-US" sz="1200">
              <a:solidFill>
                <a:srgbClr val="FFFFFF"/>
              </a:solidFill>
            </a:endParaRPr>
          </a:p>
        </p:txBody>
      </p:sp>
    </p:spTree>
    <p:extLst>
      <p:ext uri="{BB962C8B-B14F-4D97-AF65-F5344CB8AC3E}">
        <p14:creationId xmlns:p14="http://schemas.microsoft.com/office/powerpoint/2010/main" val="33034887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35BB2-E5A9-A6AF-A7E3-688FC4B55BB9}"/>
              </a:ext>
            </a:extLst>
          </p:cNvPr>
          <p:cNvSpPr>
            <a:spLocks noGrp="1"/>
          </p:cNvSpPr>
          <p:nvPr>
            <p:ph type="title"/>
          </p:nvPr>
        </p:nvSpPr>
        <p:spPr/>
        <p:txBody>
          <a:bodyPr/>
          <a:lstStyle/>
          <a:p>
            <a:r>
              <a:rPr lang="en-US" dirty="0"/>
              <a:t>VAD </a:t>
            </a:r>
            <a:r>
              <a:rPr lang="en-US" dirty="0" err="1"/>
              <a:t>MOdel</a:t>
            </a:r>
            <a:endParaRPr lang="en-US" dirty="0"/>
          </a:p>
        </p:txBody>
      </p:sp>
      <p:sp>
        <p:nvSpPr>
          <p:cNvPr id="3" name="Content Placeholder 2">
            <a:extLst>
              <a:ext uri="{FF2B5EF4-FFF2-40B4-BE49-F238E27FC236}">
                <a16:creationId xmlns:a16="http://schemas.microsoft.com/office/drawing/2014/main" id="{F12A1A91-BB6B-3311-2BD7-0F5AD03C6ACB}"/>
              </a:ext>
            </a:extLst>
          </p:cNvPr>
          <p:cNvSpPr>
            <a:spLocks noGrp="1"/>
          </p:cNvSpPr>
          <p:nvPr>
            <p:ph idx="1"/>
          </p:nvPr>
        </p:nvSpPr>
        <p:spPr/>
        <p:txBody>
          <a:bodyPr/>
          <a:lstStyle/>
          <a:p>
            <a:r>
              <a:rPr lang="en-US" dirty="0"/>
              <a:t>Valence is the positivity or negativity of an emotion. Happiness has a positive valence; fear has a negative valence.</a:t>
            </a:r>
          </a:p>
          <a:p>
            <a:r>
              <a:rPr lang="en-US" dirty="0"/>
              <a:t>Arousal ranges from excitement to relaxation. Anger is a high-arousal emotion; sadness is low-arousal.</a:t>
            </a:r>
          </a:p>
          <a:p>
            <a:r>
              <a:rPr lang="en-US" dirty="0"/>
              <a:t>Dominance ranges from submission to feeling in control. Fear is low-dominance; an emotion a person has more choice over, such as admiration, is high-dominance.</a:t>
            </a:r>
          </a:p>
        </p:txBody>
      </p:sp>
      <p:sp>
        <p:nvSpPr>
          <p:cNvPr id="4" name="Date Placeholder 3">
            <a:extLst>
              <a:ext uri="{FF2B5EF4-FFF2-40B4-BE49-F238E27FC236}">
                <a16:creationId xmlns:a16="http://schemas.microsoft.com/office/drawing/2014/main" id="{E6C573DB-2E15-CA30-E8EE-F3569B36DEC6}"/>
              </a:ext>
            </a:extLst>
          </p:cNvPr>
          <p:cNvSpPr>
            <a:spLocks noGrp="1"/>
          </p:cNvSpPr>
          <p:nvPr>
            <p:ph type="dt" sz="half" idx="10"/>
          </p:nvPr>
        </p:nvSpPr>
        <p:spPr/>
        <p:txBody>
          <a:bodyPr/>
          <a:lstStyle/>
          <a:p>
            <a:fld id="{B9867A03-0D75-4281-ABBC-48F8F2265ADC}" type="datetime1">
              <a:rPr lang="en-US" smtClean="0"/>
              <a:t>10/26/2022</a:t>
            </a:fld>
            <a:endParaRPr lang="en-US"/>
          </a:p>
        </p:txBody>
      </p:sp>
      <p:sp>
        <p:nvSpPr>
          <p:cNvPr id="6" name="Slide Number Placeholder 5">
            <a:extLst>
              <a:ext uri="{FF2B5EF4-FFF2-40B4-BE49-F238E27FC236}">
                <a16:creationId xmlns:a16="http://schemas.microsoft.com/office/drawing/2014/main" id="{FC68D375-4BCD-05E9-297A-C36565F91450}"/>
              </a:ext>
            </a:extLst>
          </p:cNvPr>
          <p:cNvSpPr>
            <a:spLocks noGrp="1"/>
          </p:cNvSpPr>
          <p:nvPr>
            <p:ph type="sldNum" sz="quarter" idx="12"/>
          </p:nvPr>
        </p:nvSpPr>
        <p:spPr/>
        <p:txBody>
          <a:bodyPr/>
          <a:lstStyle/>
          <a:p>
            <a:fld id="{DFDF98CC-160E-494C-8C3C-8CDC5FA257DE}" type="slidenum">
              <a:rPr lang="en-US" smtClean="0"/>
              <a:t>49</a:t>
            </a:fld>
            <a:endParaRPr lang="en-US"/>
          </a:p>
        </p:txBody>
      </p:sp>
    </p:spTree>
    <p:extLst>
      <p:ext uri="{BB962C8B-B14F-4D97-AF65-F5344CB8AC3E}">
        <p14:creationId xmlns:p14="http://schemas.microsoft.com/office/powerpoint/2010/main" val="2501756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5733-086C-4431-8E79-C92D63BC8C77}"/>
              </a:ext>
            </a:extLst>
          </p:cNvPr>
          <p:cNvSpPr>
            <a:spLocks noGrp="1"/>
          </p:cNvSpPr>
          <p:nvPr>
            <p:ph type="title"/>
          </p:nvPr>
        </p:nvSpPr>
        <p:spPr/>
        <p:txBody>
          <a:bodyPr/>
          <a:lstStyle/>
          <a:p>
            <a:r>
              <a:rPr lang="en-US" dirty="0"/>
              <a:t>9 Elements of Citizenship</a:t>
            </a:r>
          </a:p>
        </p:txBody>
      </p:sp>
      <p:sp>
        <p:nvSpPr>
          <p:cNvPr id="3" name="Content Placeholder 2">
            <a:extLst>
              <a:ext uri="{FF2B5EF4-FFF2-40B4-BE49-F238E27FC236}">
                <a16:creationId xmlns:a16="http://schemas.microsoft.com/office/drawing/2014/main" id="{99A85AD4-2F5F-417C-8D8F-97906A2D9D21}"/>
              </a:ext>
            </a:extLst>
          </p:cNvPr>
          <p:cNvSpPr>
            <a:spLocks noGrp="1"/>
          </p:cNvSpPr>
          <p:nvPr>
            <p:ph idx="1"/>
          </p:nvPr>
        </p:nvSpPr>
        <p:spPr/>
        <p:txBody>
          <a:bodyPr>
            <a:normAutofit fontScale="70000" lnSpcReduction="20000"/>
          </a:bodyPr>
          <a:lstStyle/>
          <a:p>
            <a:pPr marL="0" indent="0">
              <a:buNone/>
            </a:pPr>
            <a:r>
              <a:rPr lang="en-US" b="1" dirty="0"/>
              <a:t>4. Digital Etiquette </a:t>
            </a:r>
            <a:r>
              <a:rPr lang="en-US" dirty="0"/>
              <a:t>refers to electronic standards of conduct or procedures and has to do with the process of thinking about others when using digital devices. </a:t>
            </a:r>
            <a:br>
              <a:rPr lang="en-US" dirty="0"/>
            </a:br>
            <a:br>
              <a:rPr lang="en-US" dirty="0"/>
            </a:br>
            <a:r>
              <a:rPr lang="en-US" b="1" dirty="0"/>
              <a:t>5. Digital Fluency </a:t>
            </a:r>
            <a:r>
              <a:rPr lang="en-US" dirty="0"/>
              <a:t>is the process of understanding technology and its use. The better educated or “digitally fluent,” people are, the more likely they are to make good decisions online, like supporting others instead of making negative comments. Digital literacy includes the discussion of media literacy and the ability to discern good information from poor, such as “fake news” from real news.  </a:t>
            </a:r>
            <a:br>
              <a:rPr lang="en-US" dirty="0"/>
            </a:br>
            <a:br>
              <a:rPr lang="en-US" dirty="0"/>
            </a:br>
            <a:r>
              <a:rPr lang="en-US" b="1" dirty="0"/>
              <a:t>6. Digital Health and Welfare </a:t>
            </a:r>
            <a:r>
              <a:rPr lang="en-US" dirty="0"/>
              <a:t>refers to the physical and psychological well-being in a digital world. Technology provides many opportunities and enjoyment but knowing how to segment use with the needs of ourselves and others is key to a healthy, balanced life. </a:t>
            </a:r>
          </a:p>
        </p:txBody>
      </p:sp>
      <p:sp>
        <p:nvSpPr>
          <p:cNvPr id="4" name="Date Placeholder 3">
            <a:extLst>
              <a:ext uri="{FF2B5EF4-FFF2-40B4-BE49-F238E27FC236}">
                <a16:creationId xmlns:a16="http://schemas.microsoft.com/office/drawing/2014/main" id="{BF3DC56F-1D28-484C-B876-E07A4D5E0147}"/>
              </a:ext>
            </a:extLst>
          </p:cNvPr>
          <p:cNvSpPr>
            <a:spLocks noGrp="1"/>
          </p:cNvSpPr>
          <p:nvPr>
            <p:ph type="dt" sz="half" idx="10"/>
          </p:nvPr>
        </p:nvSpPr>
        <p:spPr>
          <a:xfrm>
            <a:off x="7456921" y="5883276"/>
            <a:ext cx="2743200" cy="365125"/>
          </a:xfrm>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10/26/2022</a:t>
            </a:fld>
            <a:endParaRPr lang="en-US" sz="1200">
              <a:solidFill>
                <a:srgbClr val="FFFFFF"/>
              </a:solidFill>
            </a:endParaRPr>
          </a:p>
        </p:txBody>
      </p:sp>
      <p:sp>
        <p:nvSpPr>
          <p:cNvPr id="5" name="Footer Placeholder 4">
            <a:extLst>
              <a:ext uri="{FF2B5EF4-FFF2-40B4-BE49-F238E27FC236}">
                <a16:creationId xmlns:a16="http://schemas.microsoft.com/office/drawing/2014/main" id="{527899B9-966F-4B6D-A437-4D1982413F9F}"/>
              </a:ext>
            </a:extLst>
          </p:cNvPr>
          <p:cNvSpPr>
            <a:spLocks noGrp="1"/>
          </p:cNvSpPr>
          <p:nvPr>
            <p:ph type="ftr" sz="quarter" idx="11"/>
          </p:nvPr>
        </p:nvSpPr>
        <p:spPr>
          <a:xfrm>
            <a:off x="1141411" y="5883275"/>
            <a:ext cx="6239309" cy="365125"/>
          </a:xfrm>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CYB 303 – Prof. C. R. Johnson</a:t>
            </a:r>
          </a:p>
        </p:txBody>
      </p:sp>
      <p:sp>
        <p:nvSpPr>
          <p:cNvPr id="6" name="Slide Number Placeholder 5">
            <a:extLst>
              <a:ext uri="{FF2B5EF4-FFF2-40B4-BE49-F238E27FC236}">
                <a16:creationId xmlns:a16="http://schemas.microsoft.com/office/drawing/2014/main" id="{D1AF250E-B694-42C3-A526-94B8544C198A}"/>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5</a:t>
            </a:fld>
            <a:endParaRPr lang="en-US" sz="1200">
              <a:solidFill>
                <a:srgbClr val="FFFFFF"/>
              </a:solidFill>
            </a:endParaRPr>
          </a:p>
        </p:txBody>
      </p:sp>
    </p:spTree>
    <p:extLst>
      <p:ext uri="{BB962C8B-B14F-4D97-AF65-F5344CB8AC3E}">
        <p14:creationId xmlns:p14="http://schemas.microsoft.com/office/powerpoint/2010/main" val="26695273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9D568-A83D-4CA3-A127-F1BD78ED74CB}"/>
              </a:ext>
            </a:extLst>
          </p:cNvPr>
          <p:cNvSpPr>
            <a:spLocks noGrp="1"/>
          </p:cNvSpPr>
          <p:nvPr>
            <p:ph type="title"/>
          </p:nvPr>
        </p:nvSpPr>
        <p:spPr/>
        <p:txBody>
          <a:bodyPr/>
          <a:lstStyle/>
          <a:p>
            <a:r>
              <a:rPr lang="en-US" dirty="0"/>
              <a:t>Imagine four balls at the edge of a cliff… memes work the same way</a:t>
            </a:r>
          </a:p>
        </p:txBody>
      </p:sp>
      <p:sp>
        <p:nvSpPr>
          <p:cNvPr id="4" name="Date Placeholder 3">
            <a:extLst>
              <a:ext uri="{FF2B5EF4-FFF2-40B4-BE49-F238E27FC236}">
                <a16:creationId xmlns:a16="http://schemas.microsoft.com/office/drawing/2014/main" id="{21F31599-DC55-4447-A8D0-310627E295EF}"/>
              </a:ext>
            </a:extLst>
          </p:cNvPr>
          <p:cNvSpPr>
            <a:spLocks noGrp="1"/>
          </p:cNvSpPr>
          <p:nvPr>
            <p:ph type="dt" sz="half" idx="10"/>
          </p:nvPr>
        </p:nvSpPr>
        <p:spPr>
          <a:xfrm>
            <a:off x="7456922" y="6239482"/>
            <a:ext cx="2743200" cy="365125"/>
          </a:xfrm>
        </p:spPr>
        <p:txBody>
          <a:bodyPr/>
          <a:lstStyle/>
          <a:p>
            <a:fld id="{B9867A03-0D75-4281-ABBC-48F8F2265ADC}" type="datetime1">
              <a:rPr lang="en-US" smtClean="0"/>
              <a:t>10/26/2022</a:t>
            </a:fld>
            <a:endParaRPr lang="en-US"/>
          </a:p>
        </p:txBody>
      </p:sp>
      <p:sp>
        <p:nvSpPr>
          <p:cNvPr id="5" name="Footer Placeholder 4">
            <a:extLst>
              <a:ext uri="{FF2B5EF4-FFF2-40B4-BE49-F238E27FC236}">
                <a16:creationId xmlns:a16="http://schemas.microsoft.com/office/drawing/2014/main" id="{357F5396-04CE-4BB5-A8C6-ECF043247547}"/>
              </a:ext>
            </a:extLst>
          </p:cNvPr>
          <p:cNvSpPr>
            <a:spLocks noGrp="1"/>
          </p:cNvSpPr>
          <p:nvPr>
            <p:ph type="ftr" sz="quarter" idx="11"/>
          </p:nvPr>
        </p:nvSpPr>
        <p:spPr>
          <a:xfrm>
            <a:off x="1141412" y="6239481"/>
            <a:ext cx="6239309" cy="365125"/>
          </a:xfrm>
        </p:spPr>
        <p:txBody>
          <a:bodyPr/>
          <a:lstStyle/>
          <a:p>
            <a:pPr defTabSz="914400">
              <a:spcAft>
                <a:spcPts val="600"/>
              </a:spcAft>
            </a:pPr>
            <a:r>
              <a:rPr lang="en-US" sz="1050" kern="1200" dirty="0">
                <a:solidFill>
                  <a:srgbClr val="FFFFFF"/>
                </a:solidFill>
                <a:latin typeface="+mn-lt"/>
                <a:ea typeface="+mn-ea"/>
                <a:cs typeface="+mn-cs"/>
              </a:rPr>
              <a:t>CIS 303 – Prof. C. R. Johnson</a:t>
            </a:r>
          </a:p>
        </p:txBody>
      </p:sp>
      <p:sp>
        <p:nvSpPr>
          <p:cNvPr id="6" name="Slide Number Placeholder 5">
            <a:extLst>
              <a:ext uri="{FF2B5EF4-FFF2-40B4-BE49-F238E27FC236}">
                <a16:creationId xmlns:a16="http://schemas.microsoft.com/office/drawing/2014/main" id="{786A25FC-2FE7-40F8-A3B3-C41CA30DA7FA}"/>
              </a:ext>
            </a:extLst>
          </p:cNvPr>
          <p:cNvSpPr>
            <a:spLocks noGrp="1"/>
          </p:cNvSpPr>
          <p:nvPr>
            <p:ph type="sldNum" sz="quarter" idx="12"/>
          </p:nvPr>
        </p:nvSpPr>
        <p:spPr>
          <a:xfrm>
            <a:off x="10276322" y="6239480"/>
            <a:ext cx="771089" cy="365125"/>
          </a:xfrm>
        </p:spPr>
        <p:txBody>
          <a:bodyPr/>
          <a:lstStyle/>
          <a:p>
            <a:fld id="{DFDF98CC-160E-494C-8C3C-8CDC5FA257DE}" type="slidenum">
              <a:rPr lang="en-US" smtClean="0"/>
              <a:t>50</a:t>
            </a:fld>
            <a:endParaRPr lang="en-US"/>
          </a:p>
        </p:txBody>
      </p:sp>
      <p:pic>
        <p:nvPicPr>
          <p:cNvPr id="1026" name="Picture 2">
            <a:extLst>
              <a:ext uri="{FF2B5EF4-FFF2-40B4-BE49-F238E27FC236}">
                <a16:creationId xmlns:a16="http://schemas.microsoft.com/office/drawing/2014/main" id="{79136F9D-5F91-44C7-A279-749C17E851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7241" y="1960890"/>
            <a:ext cx="3188038" cy="35417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756685C-25B8-4614-B435-86BC00D84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8420" y="1938693"/>
            <a:ext cx="3883163" cy="35417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ell phone&#10;&#10;Description automatically generated">
            <a:extLst>
              <a:ext uri="{FF2B5EF4-FFF2-40B4-BE49-F238E27FC236}">
                <a16:creationId xmlns:a16="http://schemas.microsoft.com/office/drawing/2014/main" id="{013A26DE-70E0-484D-8E5E-3C5C207945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9957" y="1960890"/>
            <a:ext cx="4113785" cy="3541712"/>
          </a:xfrm>
          <a:prstGeom prst="rect">
            <a:avLst/>
          </a:prstGeom>
        </p:spPr>
      </p:pic>
      <p:sp>
        <p:nvSpPr>
          <p:cNvPr id="14" name="Content Placeholder 2">
            <a:extLst>
              <a:ext uri="{FF2B5EF4-FFF2-40B4-BE49-F238E27FC236}">
                <a16:creationId xmlns:a16="http://schemas.microsoft.com/office/drawing/2014/main" id="{10FDA04F-CD32-4631-B281-B2D584C730FD}"/>
              </a:ext>
            </a:extLst>
          </p:cNvPr>
          <p:cNvSpPr txBox="1">
            <a:spLocks/>
          </p:cNvSpPr>
          <p:nvPr/>
        </p:nvSpPr>
        <p:spPr>
          <a:xfrm>
            <a:off x="437242" y="5502601"/>
            <a:ext cx="3188037" cy="38067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ctr"/>
            <a:r>
              <a:rPr lang="en-US" dirty="0"/>
              <a:t>Amusing and surprising</a:t>
            </a:r>
          </a:p>
        </p:txBody>
      </p:sp>
      <p:sp>
        <p:nvSpPr>
          <p:cNvPr id="15" name="Content Placeholder 2">
            <a:extLst>
              <a:ext uri="{FF2B5EF4-FFF2-40B4-BE49-F238E27FC236}">
                <a16:creationId xmlns:a16="http://schemas.microsoft.com/office/drawing/2014/main" id="{9552EB91-9DE2-47B7-89B2-EF3BD5696BB9}"/>
              </a:ext>
            </a:extLst>
          </p:cNvPr>
          <p:cNvSpPr txBox="1">
            <a:spLocks/>
          </p:cNvSpPr>
          <p:nvPr/>
        </p:nvSpPr>
        <p:spPr>
          <a:xfrm>
            <a:off x="3689957" y="5502601"/>
            <a:ext cx="4113785" cy="38067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ctr"/>
            <a:r>
              <a:rPr lang="en-US" dirty="0"/>
              <a:t>Wholesome</a:t>
            </a:r>
          </a:p>
        </p:txBody>
      </p:sp>
      <p:sp>
        <p:nvSpPr>
          <p:cNvPr id="16" name="Content Placeholder 2">
            <a:extLst>
              <a:ext uri="{FF2B5EF4-FFF2-40B4-BE49-F238E27FC236}">
                <a16:creationId xmlns:a16="http://schemas.microsoft.com/office/drawing/2014/main" id="{C722A676-D849-4572-A708-3A86620E4802}"/>
              </a:ext>
            </a:extLst>
          </p:cNvPr>
          <p:cNvSpPr txBox="1">
            <a:spLocks/>
          </p:cNvSpPr>
          <p:nvPr/>
        </p:nvSpPr>
        <p:spPr>
          <a:xfrm>
            <a:off x="7868420" y="5491502"/>
            <a:ext cx="3883163" cy="38067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ctr"/>
            <a:r>
              <a:rPr lang="en-US" dirty="0"/>
              <a:t>Dark humor</a:t>
            </a:r>
          </a:p>
        </p:txBody>
      </p:sp>
    </p:spTree>
    <p:extLst>
      <p:ext uri="{BB962C8B-B14F-4D97-AF65-F5344CB8AC3E}">
        <p14:creationId xmlns:p14="http://schemas.microsoft.com/office/powerpoint/2010/main" val="3344352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D96A4-1C07-4900-A10C-D1A4959C2393}"/>
              </a:ext>
            </a:extLst>
          </p:cNvPr>
          <p:cNvSpPr>
            <a:spLocks noGrp="1"/>
          </p:cNvSpPr>
          <p:nvPr>
            <p:ph type="title"/>
          </p:nvPr>
        </p:nvSpPr>
        <p:spPr/>
        <p:txBody>
          <a:bodyPr/>
          <a:lstStyle/>
          <a:p>
            <a:r>
              <a:rPr lang="en-US" dirty="0"/>
              <a:t>Planting the seed</a:t>
            </a:r>
          </a:p>
        </p:txBody>
      </p:sp>
      <p:sp>
        <p:nvSpPr>
          <p:cNvPr id="3" name="Content Placeholder 2">
            <a:extLst>
              <a:ext uri="{FF2B5EF4-FFF2-40B4-BE49-F238E27FC236}">
                <a16:creationId xmlns:a16="http://schemas.microsoft.com/office/drawing/2014/main" id="{DA4C86B5-3EE7-483D-9DE5-4E5B688AE55C}"/>
              </a:ext>
            </a:extLst>
          </p:cNvPr>
          <p:cNvSpPr>
            <a:spLocks noGrp="1"/>
          </p:cNvSpPr>
          <p:nvPr>
            <p:ph idx="1"/>
          </p:nvPr>
        </p:nvSpPr>
        <p:spPr/>
        <p:txBody>
          <a:bodyPr>
            <a:normAutofit/>
          </a:bodyPr>
          <a:lstStyle/>
          <a:p>
            <a:r>
              <a:rPr lang="en-US" dirty="0"/>
              <a:t>High-arousal emotion virality:</a:t>
            </a:r>
          </a:p>
        </p:txBody>
      </p:sp>
      <p:sp>
        <p:nvSpPr>
          <p:cNvPr id="5" name="Date Placeholder 3">
            <a:extLst>
              <a:ext uri="{FF2B5EF4-FFF2-40B4-BE49-F238E27FC236}">
                <a16:creationId xmlns:a16="http://schemas.microsoft.com/office/drawing/2014/main" id="{2A1B0054-8AB8-4D60-A8BF-EE6F99B49540}"/>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10/26/2022</a:t>
            </a:fld>
            <a:endParaRPr lang="en-US" sz="1200">
              <a:solidFill>
                <a:srgbClr val="FFFFFF"/>
              </a:solidFill>
            </a:endParaRPr>
          </a:p>
        </p:txBody>
      </p:sp>
      <p:sp>
        <p:nvSpPr>
          <p:cNvPr id="4" name="Footer Placeholder 4">
            <a:extLst>
              <a:ext uri="{FF2B5EF4-FFF2-40B4-BE49-F238E27FC236}">
                <a16:creationId xmlns:a16="http://schemas.microsoft.com/office/drawing/2014/main" id="{0FD51CB3-90A7-4247-A185-6C4E8DA18CC2}"/>
              </a:ext>
            </a:extLst>
          </p:cNvPr>
          <p:cNvSpPr>
            <a:spLocks noGrp="1"/>
          </p:cNvSpPr>
          <p:nvPr>
            <p:ph type="ftr" sz="quarter" idx="11"/>
          </p:nvPr>
        </p:nvSpPr>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CIS 303 – Prof. C. R. Johnson</a:t>
            </a:r>
          </a:p>
        </p:txBody>
      </p:sp>
      <p:sp>
        <p:nvSpPr>
          <p:cNvPr id="6" name="Slide Number Placeholder 5">
            <a:extLst>
              <a:ext uri="{FF2B5EF4-FFF2-40B4-BE49-F238E27FC236}">
                <a16:creationId xmlns:a16="http://schemas.microsoft.com/office/drawing/2014/main" id="{7EE92562-E007-4BD9-B63A-24E33192C674}"/>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51</a:t>
            </a:fld>
            <a:endParaRPr lang="en-US" sz="1200">
              <a:solidFill>
                <a:srgbClr val="FFFFFF"/>
              </a:solidFill>
            </a:endParaRPr>
          </a:p>
        </p:txBody>
      </p:sp>
      <p:graphicFrame>
        <p:nvGraphicFramePr>
          <p:cNvPr id="7" name="Table 7">
            <a:extLst>
              <a:ext uri="{FF2B5EF4-FFF2-40B4-BE49-F238E27FC236}">
                <a16:creationId xmlns:a16="http://schemas.microsoft.com/office/drawing/2014/main" id="{B1E403FD-4C2D-4A5D-B6E7-2C79D1BD5E78}"/>
              </a:ext>
            </a:extLst>
          </p:cNvPr>
          <p:cNvGraphicFramePr>
            <a:graphicFrameLocks noGrp="1"/>
          </p:cNvGraphicFramePr>
          <p:nvPr/>
        </p:nvGraphicFramePr>
        <p:xfrm>
          <a:off x="2030411" y="2920524"/>
          <a:ext cx="8127999" cy="2199640"/>
        </p:xfrm>
        <a:graphic>
          <a:graphicData uri="http://schemas.openxmlformats.org/drawingml/2006/table">
            <a:tbl>
              <a:tblPr firstRow="1" firstCol="1" bandRow="1">
                <a:tableStyleId>{5C22544A-7EE6-4342-B048-85BDC9FD1C3A}</a:tableStyleId>
              </a:tblPr>
              <a:tblGrid>
                <a:gridCol w="2709333">
                  <a:extLst>
                    <a:ext uri="{9D8B030D-6E8A-4147-A177-3AD203B41FA5}">
                      <a16:colId xmlns:a16="http://schemas.microsoft.com/office/drawing/2014/main" val="1486664804"/>
                    </a:ext>
                  </a:extLst>
                </a:gridCol>
                <a:gridCol w="2709333">
                  <a:extLst>
                    <a:ext uri="{9D8B030D-6E8A-4147-A177-3AD203B41FA5}">
                      <a16:colId xmlns:a16="http://schemas.microsoft.com/office/drawing/2014/main" val="713750922"/>
                    </a:ext>
                  </a:extLst>
                </a:gridCol>
                <a:gridCol w="2709333">
                  <a:extLst>
                    <a:ext uri="{9D8B030D-6E8A-4147-A177-3AD203B41FA5}">
                      <a16:colId xmlns:a16="http://schemas.microsoft.com/office/drawing/2014/main" val="1897814913"/>
                    </a:ext>
                  </a:extLst>
                </a:gridCol>
              </a:tblGrid>
              <a:tr h="370840">
                <a:tc>
                  <a:txBody>
                    <a:bodyPr/>
                    <a:lstStyle/>
                    <a:p>
                      <a:endParaRPr lang="en-US" dirty="0"/>
                    </a:p>
                  </a:txBody>
                  <a:tcPr/>
                </a:tc>
                <a:tc>
                  <a:txBody>
                    <a:bodyPr/>
                    <a:lstStyle/>
                    <a:p>
                      <a:r>
                        <a:rPr lang="en-US" dirty="0"/>
                        <a:t>High Arousal</a:t>
                      </a:r>
                    </a:p>
                  </a:txBody>
                  <a:tcPr/>
                </a:tc>
                <a:tc>
                  <a:txBody>
                    <a:bodyPr/>
                    <a:lstStyle/>
                    <a:p>
                      <a:r>
                        <a:rPr lang="en-US" dirty="0"/>
                        <a:t>Low Arousal</a:t>
                      </a:r>
                    </a:p>
                  </a:txBody>
                  <a:tcPr/>
                </a:tc>
                <a:extLst>
                  <a:ext uri="{0D108BD9-81ED-4DB2-BD59-A6C34878D82A}">
                    <a16:rowId xmlns:a16="http://schemas.microsoft.com/office/drawing/2014/main" val="2391437216"/>
                  </a:ext>
                </a:extLst>
              </a:tr>
              <a:tr h="370840">
                <a:tc>
                  <a:txBody>
                    <a:bodyPr/>
                    <a:lstStyle/>
                    <a:p>
                      <a:r>
                        <a:rPr lang="en-US" dirty="0"/>
                        <a:t>Positive</a:t>
                      </a:r>
                    </a:p>
                  </a:txBody>
                  <a:tcPr/>
                </a:tc>
                <a:tc>
                  <a:txBody>
                    <a:bodyPr/>
                    <a:lstStyle/>
                    <a:p>
                      <a:r>
                        <a:rPr lang="en-US" dirty="0"/>
                        <a:t>Awe (Wonder)</a:t>
                      </a:r>
                    </a:p>
                    <a:p>
                      <a:r>
                        <a:rPr lang="en-US" dirty="0"/>
                        <a:t>Excitement</a:t>
                      </a:r>
                    </a:p>
                    <a:p>
                      <a:r>
                        <a:rPr lang="en-US" dirty="0"/>
                        <a:t>Amusement</a:t>
                      </a:r>
                    </a:p>
                  </a:txBody>
                  <a:tcPr/>
                </a:tc>
                <a:tc>
                  <a:txBody>
                    <a:bodyPr/>
                    <a:lstStyle/>
                    <a:p>
                      <a:r>
                        <a:rPr lang="en-US" dirty="0"/>
                        <a:t>Contentment</a:t>
                      </a:r>
                    </a:p>
                    <a:p>
                      <a:r>
                        <a:rPr lang="en-US" dirty="0"/>
                        <a:t>Calm</a:t>
                      </a:r>
                    </a:p>
                  </a:txBody>
                  <a:tcPr/>
                </a:tc>
                <a:extLst>
                  <a:ext uri="{0D108BD9-81ED-4DB2-BD59-A6C34878D82A}">
                    <a16:rowId xmlns:a16="http://schemas.microsoft.com/office/drawing/2014/main" val="2868283698"/>
                  </a:ext>
                </a:extLst>
              </a:tr>
              <a:tr h="370840">
                <a:tc>
                  <a:txBody>
                    <a:bodyPr/>
                    <a:lstStyle/>
                    <a:p>
                      <a:r>
                        <a:rPr lang="en-US" dirty="0"/>
                        <a:t>Negative</a:t>
                      </a:r>
                    </a:p>
                  </a:txBody>
                  <a:tcPr/>
                </a:tc>
                <a:tc>
                  <a:txBody>
                    <a:bodyPr/>
                    <a:lstStyle/>
                    <a:p>
                      <a:r>
                        <a:rPr lang="en-US" dirty="0"/>
                        <a:t>Anger</a:t>
                      </a:r>
                    </a:p>
                    <a:p>
                      <a:r>
                        <a:rPr lang="en-US" dirty="0"/>
                        <a:t>Anxiety</a:t>
                      </a:r>
                    </a:p>
                    <a:p>
                      <a:r>
                        <a:rPr lang="en-US" dirty="0"/>
                        <a:t>Disgust</a:t>
                      </a:r>
                    </a:p>
                  </a:txBody>
                  <a:tcPr/>
                </a:tc>
                <a:tc>
                  <a:txBody>
                    <a:bodyPr/>
                    <a:lstStyle/>
                    <a:p>
                      <a:r>
                        <a:rPr lang="en-US" dirty="0"/>
                        <a:t>Sadness</a:t>
                      </a:r>
                    </a:p>
                    <a:p>
                      <a:r>
                        <a:rPr lang="en-US" dirty="0"/>
                        <a:t>Pity</a:t>
                      </a:r>
                    </a:p>
                  </a:txBody>
                  <a:tcPr/>
                </a:tc>
                <a:extLst>
                  <a:ext uri="{0D108BD9-81ED-4DB2-BD59-A6C34878D82A}">
                    <a16:rowId xmlns:a16="http://schemas.microsoft.com/office/drawing/2014/main" val="2204705077"/>
                  </a:ext>
                </a:extLst>
              </a:tr>
            </a:tbl>
          </a:graphicData>
        </a:graphic>
      </p:graphicFrame>
    </p:spTree>
    <p:extLst>
      <p:ext uri="{BB962C8B-B14F-4D97-AF65-F5344CB8AC3E}">
        <p14:creationId xmlns:p14="http://schemas.microsoft.com/office/powerpoint/2010/main" val="22165318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Leverage The Power of Emotions to Improve Your ...">
            <a:extLst>
              <a:ext uri="{FF2B5EF4-FFF2-40B4-BE49-F238E27FC236}">
                <a16:creationId xmlns:a16="http://schemas.microsoft.com/office/drawing/2014/main" id="{85711155-B083-4A82-8A7D-0B6217E37EF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473528"/>
            <a:ext cx="12187510" cy="5910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722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D96A4-1C07-4900-A10C-D1A4959C2393}"/>
              </a:ext>
            </a:extLst>
          </p:cNvPr>
          <p:cNvSpPr>
            <a:spLocks noGrp="1"/>
          </p:cNvSpPr>
          <p:nvPr>
            <p:ph type="title"/>
          </p:nvPr>
        </p:nvSpPr>
        <p:spPr/>
        <p:txBody>
          <a:bodyPr/>
          <a:lstStyle/>
          <a:p>
            <a:r>
              <a:rPr lang="en-US" dirty="0"/>
              <a:t>Planting the seed</a:t>
            </a:r>
          </a:p>
        </p:txBody>
      </p:sp>
      <p:sp>
        <p:nvSpPr>
          <p:cNvPr id="3" name="Content Placeholder 2">
            <a:extLst>
              <a:ext uri="{FF2B5EF4-FFF2-40B4-BE49-F238E27FC236}">
                <a16:creationId xmlns:a16="http://schemas.microsoft.com/office/drawing/2014/main" id="{DA4C86B5-3EE7-483D-9DE5-4E5B688AE55C}"/>
              </a:ext>
            </a:extLst>
          </p:cNvPr>
          <p:cNvSpPr>
            <a:spLocks noGrp="1"/>
          </p:cNvSpPr>
          <p:nvPr>
            <p:ph idx="1"/>
          </p:nvPr>
        </p:nvSpPr>
        <p:spPr/>
        <p:txBody>
          <a:bodyPr>
            <a:normAutofit fontScale="92500" lnSpcReduction="20000"/>
          </a:bodyPr>
          <a:lstStyle/>
          <a:p>
            <a:r>
              <a:rPr lang="en-US" dirty="0"/>
              <a:t>Simplicity over complexity: Providing and perpetuating simple explanations for complex circumstances </a:t>
            </a:r>
          </a:p>
          <a:p>
            <a:pPr lvl="1"/>
            <a:r>
              <a:rPr lang="en-US" dirty="0"/>
              <a:t>Low-information rationality</a:t>
            </a:r>
          </a:p>
          <a:p>
            <a:r>
              <a:rPr lang="en-US" dirty="0"/>
              <a:t>Peer-influence: Prior collective ratings of an web content influences ones own perception of it. </a:t>
            </a:r>
            <a:r>
              <a:rPr lang="en-US" dirty="0" err="1"/>
              <a:t>Bandwagoning</a:t>
            </a:r>
            <a:r>
              <a:rPr lang="en-US" dirty="0"/>
              <a:t> / snowball voting.</a:t>
            </a:r>
          </a:p>
          <a:p>
            <a:r>
              <a:rPr lang="en-US" dirty="0"/>
              <a:t>Filter bubbles: Echo chambers and filter bubbles might be created by Website administrators or moderators locking out people with altering viewpoints or by establishing certain rules or by the typical member viewpoints of online sub/communities or Internet "tribes"</a:t>
            </a:r>
          </a:p>
        </p:txBody>
      </p:sp>
      <p:sp>
        <p:nvSpPr>
          <p:cNvPr id="5" name="Date Placeholder 3">
            <a:extLst>
              <a:ext uri="{FF2B5EF4-FFF2-40B4-BE49-F238E27FC236}">
                <a16:creationId xmlns:a16="http://schemas.microsoft.com/office/drawing/2014/main" id="{2A1B0054-8AB8-4D60-A8BF-EE6F99B49540}"/>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10/26/2022</a:t>
            </a:fld>
            <a:endParaRPr lang="en-US" sz="1200">
              <a:solidFill>
                <a:srgbClr val="FFFFFF"/>
              </a:solidFill>
            </a:endParaRPr>
          </a:p>
        </p:txBody>
      </p:sp>
      <p:sp>
        <p:nvSpPr>
          <p:cNvPr id="4" name="Footer Placeholder 4">
            <a:extLst>
              <a:ext uri="{FF2B5EF4-FFF2-40B4-BE49-F238E27FC236}">
                <a16:creationId xmlns:a16="http://schemas.microsoft.com/office/drawing/2014/main" id="{0FD51CB3-90A7-4247-A185-6C4E8DA18CC2}"/>
              </a:ext>
            </a:extLst>
          </p:cNvPr>
          <p:cNvSpPr>
            <a:spLocks noGrp="1"/>
          </p:cNvSpPr>
          <p:nvPr>
            <p:ph type="ftr" sz="quarter" idx="11"/>
          </p:nvPr>
        </p:nvSpPr>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CIS 303 – Prof. C. R. Johnson</a:t>
            </a:r>
          </a:p>
        </p:txBody>
      </p:sp>
      <p:sp>
        <p:nvSpPr>
          <p:cNvPr id="6" name="Slide Number Placeholder 5">
            <a:extLst>
              <a:ext uri="{FF2B5EF4-FFF2-40B4-BE49-F238E27FC236}">
                <a16:creationId xmlns:a16="http://schemas.microsoft.com/office/drawing/2014/main" id="{7EE92562-E007-4BD9-B63A-24E33192C674}"/>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53</a:t>
            </a:fld>
            <a:endParaRPr lang="en-US" sz="1200">
              <a:solidFill>
                <a:srgbClr val="FFFFFF"/>
              </a:solidFill>
            </a:endParaRPr>
          </a:p>
        </p:txBody>
      </p:sp>
    </p:spTree>
    <p:extLst>
      <p:ext uri="{BB962C8B-B14F-4D97-AF65-F5344CB8AC3E}">
        <p14:creationId xmlns:p14="http://schemas.microsoft.com/office/powerpoint/2010/main" val="8293170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D96A4-1C07-4900-A10C-D1A4959C2393}"/>
              </a:ext>
            </a:extLst>
          </p:cNvPr>
          <p:cNvSpPr>
            <a:spLocks noGrp="1"/>
          </p:cNvSpPr>
          <p:nvPr>
            <p:ph type="title"/>
          </p:nvPr>
        </p:nvSpPr>
        <p:spPr/>
        <p:txBody>
          <a:bodyPr/>
          <a:lstStyle/>
          <a:p>
            <a:r>
              <a:rPr lang="en-US" dirty="0"/>
              <a:t>Planting the seed</a:t>
            </a:r>
          </a:p>
        </p:txBody>
      </p:sp>
      <p:sp>
        <p:nvSpPr>
          <p:cNvPr id="3" name="Content Placeholder 2">
            <a:extLst>
              <a:ext uri="{FF2B5EF4-FFF2-40B4-BE49-F238E27FC236}">
                <a16:creationId xmlns:a16="http://schemas.microsoft.com/office/drawing/2014/main" id="{DA4C86B5-3EE7-483D-9DE5-4E5B688AE55C}"/>
              </a:ext>
            </a:extLst>
          </p:cNvPr>
          <p:cNvSpPr>
            <a:spLocks noGrp="1"/>
          </p:cNvSpPr>
          <p:nvPr>
            <p:ph idx="1"/>
          </p:nvPr>
        </p:nvSpPr>
        <p:spPr/>
        <p:txBody>
          <a:bodyPr>
            <a:normAutofit fontScale="92500" lnSpcReduction="20000"/>
          </a:bodyPr>
          <a:lstStyle/>
          <a:p>
            <a:r>
              <a:rPr lang="en-US" dirty="0"/>
              <a:t>Confirmation bias &amp; manipulated prevalence: Fake news does not need to be read but has an effect in quantity and emotional effect by its headlines and sound bites alone. </a:t>
            </a:r>
          </a:p>
          <a:p>
            <a:r>
              <a:rPr lang="en-US" dirty="0"/>
              <a:t>Mere-exposure effect: A psychological phenomenon by which people tend to develop a preference for things merely because they are familiar with them</a:t>
            </a:r>
          </a:p>
          <a:p>
            <a:r>
              <a:rPr lang="en-US" dirty="0"/>
              <a:t>Information timeliness and </a:t>
            </a:r>
            <a:r>
              <a:rPr lang="en-US" dirty="0" err="1"/>
              <a:t>uncorrectability</a:t>
            </a:r>
            <a:r>
              <a:rPr lang="en-US" dirty="0"/>
              <a:t>: Clarifications, conspiracy busting and fake news exposure often come late when the damage is already done and/or do not reach the bulk of the audience of the associated misinformation</a:t>
            </a:r>
          </a:p>
        </p:txBody>
      </p:sp>
      <p:sp>
        <p:nvSpPr>
          <p:cNvPr id="5" name="Date Placeholder 3">
            <a:extLst>
              <a:ext uri="{FF2B5EF4-FFF2-40B4-BE49-F238E27FC236}">
                <a16:creationId xmlns:a16="http://schemas.microsoft.com/office/drawing/2014/main" id="{2A1B0054-8AB8-4D60-A8BF-EE6F99B49540}"/>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10/26/2022</a:t>
            </a:fld>
            <a:endParaRPr lang="en-US" sz="1200">
              <a:solidFill>
                <a:srgbClr val="FFFFFF"/>
              </a:solidFill>
            </a:endParaRPr>
          </a:p>
        </p:txBody>
      </p:sp>
      <p:sp>
        <p:nvSpPr>
          <p:cNvPr id="4" name="Footer Placeholder 4">
            <a:extLst>
              <a:ext uri="{FF2B5EF4-FFF2-40B4-BE49-F238E27FC236}">
                <a16:creationId xmlns:a16="http://schemas.microsoft.com/office/drawing/2014/main" id="{0FD51CB3-90A7-4247-A185-6C4E8DA18CC2}"/>
              </a:ext>
            </a:extLst>
          </p:cNvPr>
          <p:cNvSpPr>
            <a:spLocks noGrp="1"/>
          </p:cNvSpPr>
          <p:nvPr>
            <p:ph type="ftr" sz="quarter" idx="11"/>
          </p:nvPr>
        </p:nvSpPr>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CIS 303 – Prof. C. R. Johnson</a:t>
            </a:r>
          </a:p>
        </p:txBody>
      </p:sp>
      <p:sp>
        <p:nvSpPr>
          <p:cNvPr id="6" name="Slide Number Placeholder 5">
            <a:extLst>
              <a:ext uri="{FF2B5EF4-FFF2-40B4-BE49-F238E27FC236}">
                <a16:creationId xmlns:a16="http://schemas.microsoft.com/office/drawing/2014/main" id="{7EE92562-E007-4BD9-B63A-24E33192C674}"/>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54</a:t>
            </a:fld>
            <a:endParaRPr lang="en-US" sz="1200">
              <a:solidFill>
                <a:srgbClr val="FFFFFF"/>
              </a:solidFill>
            </a:endParaRPr>
          </a:p>
        </p:txBody>
      </p:sp>
    </p:spTree>
    <p:extLst>
      <p:ext uri="{BB962C8B-B14F-4D97-AF65-F5344CB8AC3E}">
        <p14:creationId xmlns:p14="http://schemas.microsoft.com/office/powerpoint/2010/main" val="27112834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spot clickbait videos on YouTube - Quora">
            <a:extLst>
              <a:ext uri="{FF2B5EF4-FFF2-40B4-BE49-F238E27FC236}">
                <a16:creationId xmlns:a16="http://schemas.microsoft.com/office/drawing/2014/main" id="{78B64CB0-4029-4572-8198-FE6932F26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5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734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D96A4-1C07-4900-A10C-D1A4959C2393}"/>
              </a:ext>
            </a:extLst>
          </p:cNvPr>
          <p:cNvSpPr>
            <a:spLocks noGrp="1"/>
          </p:cNvSpPr>
          <p:nvPr>
            <p:ph type="title"/>
          </p:nvPr>
        </p:nvSpPr>
        <p:spPr/>
        <p:txBody>
          <a:bodyPr/>
          <a:lstStyle/>
          <a:p>
            <a:r>
              <a:rPr lang="en-US" dirty="0"/>
              <a:t>You are who we are together</a:t>
            </a:r>
          </a:p>
        </p:txBody>
      </p:sp>
      <p:sp>
        <p:nvSpPr>
          <p:cNvPr id="3" name="Content Placeholder 2">
            <a:extLst>
              <a:ext uri="{FF2B5EF4-FFF2-40B4-BE49-F238E27FC236}">
                <a16:creationId xmlns:a16="http://schemas.microsoft.com/office/drawing/2014/main" id="{DA4C86B5-3EE7-483D-9DE5-4E5B688AE55C}"/>
              </a:ext>
            </a:extLst>
          </p:cNvPr>
          <p:cNvSpPr>
            <a:spLocks noGrp="1"/>
          </p:cNvSpPr>
          <p:nvPr>
            <p:ph idx="1"/>
          </p:nvPr>
        </p:nvSpPr>
        <p:spPr/>
        <p:txBody>
          <a:bodyPr>
            <a:normAutofit/>
          </a:bodyPr>
          <a:lstStyle/>
          <a:p>
            <a:r>
              <a:rPr lang="en-US" dirty="0"/>
              <a:t>Psychological targeting: Social media activities and other data can be used to analyze the personality of people and predict their </a:t>
            </a:r>
            <a:r>
              <a:rPr lang="en-US" dirty="0" err="1"/>
              <a:t>behaviour</a:t>
            </a:r>
            <a:r>
              <a:rPr lang="en-US" dirty="0"/>
              <a:t> and preferences</a:t>
            </a:r>
          </a:p>
          <a:p>
            <a:pPr lvl="1"/>
            <a:r>
              <a:rPr lang="en-US" dirty="0"/>
              <a:t>Matz, et al. (Dr. Michal Kosinski) 2017</a:t>
            </a:r>
          </a:p>
          <a:p>
            <a:pPr lvl="1"/>
            <a:r>
              <a:rPr lang="en-US" dirty="0" err="1"/>
              <a:t>Kotikalapudi</a:t>
            </a:r>
            <a:r>
              <a:rPr lang="en-US" dirty="0"/>
              <a:t>, et al.  2012</a:t>
            </a:r>
          </a:p>
        </p:txBody>
      </p:sp>
      <p:sp>
        <p:nvSpPr>
          <p:cNvPr id="5" name="Date Placeholder 3">
            <a:extLst>
              <a:ext uri="{FF2B5EF4-FFF2-40B4-BE49-F238E27FC236}">
                <a16:creationId xmlns:a16="http://schemas.microsoft.com/office/drawing/2014/main" id="{2A1B0054-8AB8-4D60-A8BF-EE6F99B49540}"/>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10/26/2022</a:t>
            </a:fld>
            <a:endParaRPr lang="en-US" sz="1200">
              <a:solidFill>
                <a:srgbClr val="FFFFFF"/>
              </a:solidFill>
            </a:endParaRPr>
          </a:p>
        </p:txBody>
      </p:sp>
      <p:sp>
        <p:nvSpPr>
          <p:cNvPr id="4" name="Footer Placeholder 4">
            <a:extLst>
              <a:ext uri="{FF2B5EF4-FFF2-40B4-BE49-F238E27FC236}">
                <a16:creationId xmlns:a16="http://schemas.microsoft.com/office/drawing/2014/main" id="{0FD51CB3-90A7-4247-A185-6C4E8DA18CC2}"/>
              </a:ext>
            </a:extLst>
          </p:cNvPr>
          <p:cNvSpPr>
            <a:spLocks noGrp="1"/>
          </p:cNvSpPr>
          <p:nvPr>
            <p:ph type="ftr" sz="quarter" idx="11"/>
          </p:nvPr>
        </p:nvSpPr>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CIS 303 – Prof. C. R. Johnson</a:t>
            </a:r>
          </a:p>
        </p:txBody>
      </p:sp>
      <p:sp>
        <p:nvSpPr>
          <p:cNvPr id="6" name="Slide Number Placeholder 5">
            <a:extLst>
              <a:ext uri="{FF2B5EF4-FFF2-40B4-BE49-F238E27FC236}">
                <a16:creationId xmlns:a16="http://schemas.microsoft.com/office/drawing/2014/main" id="{7EE92562-E007-4BD9-B63A-24E33192C674}"/>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56</a:t>
            </a:fld>
            <a:endParaRPr lang="en-US" sz="1200">
              <a:solidFill>
                <a:srgbClr val="FFFFFF"/>
              </a:solidFill>
            </a:endParaRPr>
          </a:p>
        </p:txBody>
      </p:sp>
    </p:spTree>
    <p:extLst>
      <p:ext uri="{BB962C8B-B14F-4D97-AF65-F5344CB8AC3E}">
        <p14:creationId xmlns:p14="http://schemas.microsoft.com/office/powerpoint/2010/main" val="35759115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A394B-A4F5-4DB9-B9E3-07C06E069B7C}"/>
              </a:ext>
            </a:extLst>
          </p:cNvPr>
          <p:cNvSpPr>
            <a:spLocks noGrp="1"/>
          </p:cNvSpPr>
          <p:nvPr>
            <p:ph type="title"/>
          </p:nvPr>
        </p:nvSpPr>
        <p:spPr/>
        <p:txBody>
          <a:bodyPr/>
          <a:lstStyle/>
          <a:p>
            <a:r>
              <a:rPr lang="en-US" dirty="0"/>
              <a:t>Big Five</a:t>
            </a:r>
          </a:p>
        </p:txBody>
      </p:sp>
      <p:sp>
        <p:nvSpPr>
          <p:cNvPr id="3" name="Content Placeholder 2">
            <a:extLst>
              <a:ext uri="{FF2B5EF4-FFF2-40B4-BE49-F238E27FC236}">
                <a16:creationId xmlns:a16="http://schemas.microsoft.com/office/drawing/2014/main" id="{4E44023F-99B4-46C4-BB68-AFE3DAC2472A}"/>
              </a:ext>
            </a:extLst>
          </p:cNvPr>
          <p:cNvSpPr>
            <a:spLocks noGrp="1"/>
          </p:cNvSpPr>
          <p:nvPr>
            <p:ph idx="1"/>
          </p:nvPr>
        </p:nvSpPr>
        <p:spPr/>
        <p:txBody>
          <a:bodyPr>
            <a:normAutofit fontScale="85000" lnSpcReduction="20000"/>
          </a:bodyPr>
          <a:lstStyle/>
          <a:p>
            <a:r>
              <a:rPr lang="en-US" dirty="0"/>
              <a:t>To understand any of the research on behavioral correlates you need to understand what the Big Five personality traits are, because so much of the research relies on measuring different factors along those lines.</a:t>
            </a:r>
          </a:p>
          <a:p>
            <a:pPr lvl="1"/>
            <a:r>
              <a:rPr lang="en-US" dirty="0"/>
              <a:t>Extroversion (sometimes called Surgency). The broad dimension of Extroversion encompasses such more specific traits as talkative, energetic, and assertive.</a:t>
            </a:r>
          </a:p>
          <a:p>
            <a:pPr lvl="1"/>
            <a:r>
              <a:rPr lang="en-US" dirty="0"/>
              <a:t>Agreeableness. Includes traits like sympathetic, kind, and affectionate.</a:t>
            </a:r>
          </a:p>
          <a:p>
            <a:pPr lvl="1"/>
            <a:r>
              <a:rPr lang="en-US" dirty="0"/>
              <a:t>Conscientiousness. Includes traits like organized, thorough, and planful.</a:t>
            </a:r>
          </a:p>
          <a:p>
            <a:pPr lvl="1"/>
            <a:r>
              <a:rPr lang="en-US" dirty="0"/>
              <a:t>Neuroticism (sometimes reversed and called Emotional Stability). Includes traits like tense, moody, and anxious.</a:t>
            </a:r>
          </a:p>
          <a:p>
            <a:pPr lvl="1"/>
            <a:r>
              <a:rPr lang="en-US" dirty="0"/>
              <a:t>Openness to Experience (sometimes called Intellect or Intellect/Imagination). Includes traits like having wide interests and being imaginative and insightful.</a:t>
            </a:r>
          </a:p>
        </p:txBody>
      </p:sp>
    </p:spTree>
    <p:extLst>
      <p:ext uri="{BB962C8B-B14F-4D97-AF65-F5344CB8AC3E}">
        <p14:creationId xmlns:p14="http://schemas.microsoft.com/office/powerpoint/2010/main" val="39636620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63B66-DDCC-4D3D-A11A-20440063C583}"/>
              </a:ext>
            </a:extLst>
          </p:cNvPr>
          <p:cNvSpPr>
            <a:spLocks noGrp="1"/>
          </p:cNvSpPr>
          <p:nvPr>
            <p:ph type="title"/>
          </p:nvPr>
        </p:nvSpPr>
        <p:spPr/>
        <p:txBody>
          <a:bodyPr>
            <a:normAutofit/>
          </a:bodyPr>
          <a:lstStyle/>
          <a:p>
            <a:r>
              <a:rPr lang="en-US" dirty="0"/>
              <a:t>Big Five &amp; Dark Tetrad</a:t>
            </a:r>
          </a:p>
        </p:txBody>
      </p:sp>
      <p:sp>
        <p:nvSpPr>
          <p:cNvPr id="3" name="Content Placeholder 2">
            <a:extLst>
              <a:ext uri="{FF2B5EF4-FFF2-40B4-BE49-F238E27FC236}">
                <a16:creationId xmlns:a16="http://schemas.microsoft.com/office/drawing/2014/main" id="{E940A968-DB8F-4927-A4CC-A7445BBC68F2}"/>
              </a:ext>
            </a:extLst>
          </p:cNvPr>
          <p:cNvSpPr>
            <a:spLocks noGrp="1"/>
          </p:cNvSpPr>
          <p:nvPr>
            <p:ph idx="1"/>
          </p:nvPr>
        </p:nvSpPr>
        <p:spPr/>
        <p:txBody>
          <a:bodyPr>
            <a:normAutofit fontScale="85000" lnSpcReduction="10000"/>
          </a:bodyPr>
          <a:lstStyle/>
          <a:p>
            <a:r>
              <a:rPr lang="en-US" dirty="0"/>
              <a:t>Keep in mind that the Big Five are separate from the Dark Tetrad – it is entirely possible to have an agreeable sociopath, a neurotic narcissist, etc. But they do play off each other.</a:t>
            </a:r>
          </a:p>
          <a:p>
            <a:r>
              <a:rPr lang="en-US" dirty="0"/>
              <a:t>For example, a narcissist that is also extroverted or neurotic is much more likely to utilize social media in a destructive way, as studies show those with the Big Five traits of neuroticism and extraversion tend to gravitate toward social media usage, and the Dark Tetrad tells us they are likely a toxic personality.</a:t>
            </a:r>
          </a:p>
          <a:p>
            <a:r>
              <a:rPr lang="en-US" dirty="0"/>
              <a:t>Narcissists tend to engage in “attention-seeking behavior” online – extraverted might post tell self-centered stories, neurotics might post shocking stories</a:t>
            </a:r>
          </a:p>
        </p:txBody>
      </p:sp>
    </p:spTree>
    <p:extLst>
      <p:ext uri="{BB962C8B-B14F-4D97-AF65-F5344CB8AC3E}">
        <p14:creationId xmlns:p14="http://schemas.microsoft.com/office/powerpoint/2010/main" val="16959284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EA98D-0D06-4370-9D2C-220DB3142D60}"/>
              </a:ext>
            </a:extLst>
          </p:cNvPr>
          <p:cNvSpPr>
            <a:spLocks noGrp="1"/>
          </p:cNvSpPr>
          <p:nvPr>
            <p:ph type="title"/>
          </p:nvPr>
        </p:nvSpPr>
        <p:spPr/>
        <p:txBody>
          <a:bodyPr/>
          <a:lstStyle/>
          <a:p>
            <a:r>
              <a:rPr lang="en-US" dirty="0"/>
              <a:t>Self-Representation</a:t>
            </a:r>
          </a:p>
        </p:txBody>
      </p:sp>
      <p:sp>
        <p:nvSpPr>
          <p:cNvPr id="3" name="Content Placeholder 2">
            <a:extLst>
              <a:ext uri="{FF2B5EF4-FFF2-40B4-BE49-F238E27FC236}">
                <a16:creationId xmlns:a16="http://schemas.microsoft.com/office/drawing/2014/main" id="{C10137BC-8D42-49C9-BD6A-CE396E284ACE}"/>
              </a:ext>
            </a:extLst>
          </p:cNvPr>
          <p:cNvSpPr>
            <a:spLocks noGrp="1"/>
          </p:cNvSpPr>
          <p:nvPr>
            <p:ph idx="1"/>
          </p:nvPr>
        </p:nvSpPr>
        <p:spPr/>
        <p:txBody>
          <a:bodyPr>
            <a:normAutofit/>
          </a:bodyPr>
          <a:lstStyle/>
          <a:p>
            <a:pPr marL="0" indent="0">
              <a:buNone/>
            </a:pPr>
            <a:r>
              <a:rPr lang="en-US" dirty="0"/>
              <a:t>The way a person presents themselves online can provide clues – Take the following profile pictures for example. They are both similar at first blush, but if you look you will notice differences – facial expression, lighting, color palate. Profile picture is a deliberate choice, which the person selects to represent them – it is how they want others to see them. </a:t>
            </a:r>
          </a:p>
          <a:p>
            <a:pPr marL="0" indent="0">
              <a:buNone/>
            </a:pPr>
            <a:r>
              <a:rPr lang="en-US" dirty="0"/>
              <a:t>The results:</a:t>
            </a:r>
          </a:p>
        </p:txBody>
      </p:sp>
    </p:spTree>
    <p:extLst>
      <p:ext uri="{BB962C8B-B14F-4D97-AF65-F5344CB8AC3E}">
        <p14:creationId xmlns:p14="http://schemas.microsoft.com/office/powerpoint/2010/main" val="3913153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5733-086C-4431-8E79-C92D63BC8C77}"/>
              </a:ext>
            </a:extLst>
          </p:cNvPr>
          <p:cNvSpPr>
            <a:spLocks noGrp="1"/>
          </p:cNvSpPr>
          <p:nvPr>
            <p:ph type="title"/>
          </p:nvPr>
        </p:nvSpPr>
        <p:spPr/>
        <p:txBody>
          <a:bodyPr/>
          <a:lstStyle/>
          <a:p>
            <a:r>
              <a:rPr lang="en-US" dirty="0"/>
              <a:t>9 Elements of Citizenship</a:t>
            </a:r>
          </a:p>
        </p:txBody>
      </p:sp>
      <p:sp>
        <p:nvSpPr>
          <p:cNvPr id="3" name="Content Placeholder 2">
            <a:extLst>
              <a:ext uri="{FF2B5EF4-FFF2-40B4-BE49-F238E27FC236}">
                <a16:creationId xmlns:a16="http://schemas.microsoft.com/office/drawing/2014/main" id="{99A85AD4-2F5F-417C-8D8F-97906A2D9D21}"/>
              </a:ext>
            </a:extLst>
          </p:cNvPr>
          <p:cNvSpPr>
            <a:spLocks noGrp="1"/>
          </p:cNvSpPr>
          <p:nvPr>
            <p:ph idx="1"/>
          </p:nvPr>
        </p:nvSpPr>
        <p:spPr/>
        <p:txBody>
          <a:bodyPr>
            <a:normAutofit fontScale="70000" lnSpcReduction="20000"/>
          </a:bodyPr>
          <a:lstStyle/>
          <a:p>
            <a:pPr marL="0" indent="0">
              <a:buNone/>
            </a:pPr>
            <a:r>
              <a:rPr lang="en-US" b="1" dirty="0"/>
              <a:t>7.  Digital Law </a:t>
            </a:r>
            <a:r>
              <a:rPr lang="en-US" dirty="0"/>
              <a:t>refers to the electronic responsibility for actions and deeds and has to do with the creation of rules and policy that address issues related to the online world. Just as in the real world, the online world has had to create structure to protect those using these digital devices from harm. </a:t>
            </a:r>
            <a:br>
              <a:rPr lang="en-US" dirty="0"/>
            </a:br>
            <a:br>
              <a:rPr lang="en-US" dirty="0"/>
            </a:br>
            <a:r>
              <a:rPr lang="en-US" b="1" dirty="0"/>
              <a:t>8.  Digital Rights and Responsibility </a:t>
            </a:r>
            <a:r>
              <a:rPr lang="en-US" dirty="0"/>
              <a:t>are those requirements and freedoms extended to everyone in a digital world. This area of Digital Citizenship is about understanding when they are provided opportunities, such as the access to the Internet and use of online products.</a:t>
            </a:r>
            <a:br>
              <a:rPr lang="en-US" dirty="0"/>
            </a:br>
            <a:br>
              <a:rPr lang="en-US" dirty="0"/>
            </a:br>
            <a:r>
              <a:rPr lang="en-US" b="1" dirty="0"/>
              <a:t>9.  Digital Security and Privacy </a:t>
            </a:r>
            <a:r>
              <a:rPr lang="en-US" dirty="0"/>
              <a:t>is the electronic precautions to guarantee safety. Viruses, worms and other bots can be passed along from one system to another just like an illness. Understanding and being aware of attacks and how to prevent them are important skills for today and into the future.</a:t>
            </a:r>
          </a:p>
        </p:txBody>
      </p:sp>
      <p:sp>
        <p:nvSpPr>
          <p:cNvPr id="4" name="Date Placeholder 3">
            <a:extLst>
              <a:ext uri="{FF2B5EF4-FFF2-40B4-BE49-F238E27FC236}">
                <a16:creationId xmlns:a16="http://schemas.microsoft.com/office/drawing/2014/main" id="{BF3DC56F-1D28-484C-B876-E07A4D5E0147}"/>
              </a:ext>
            </a:extLst>
          </p:cNvPr>
          <p:cNvSpPr>
            <a:spLocks noGrp="1"/>
          </p:cNvSpPr>
          <p:nvPr>
            <p:ph type="dt" sz="half" idx="10"/>
          </p:nvPr>
        </p:nvSpPr>
        <p:spPr>
          <a:xfrm>
            <a:off x="7456921" y="5883276"/>
            <a:ext cx="2743200" cy="365125"/>
          </a:xfrm>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10/26/2022</a:t>
            </a:fld>
            <a:endParaRPr lang="en-US" sz="1200">
              <a:solidFill>
                <a:srgbClr val="FFFFFF"/>
              </a:solidFill>
            </a:endParaRPr>
          </a:p>
        </p:txBody>
      </p:sp>
      <p:sp>
        <p:nvSpPr>
          <p:cNvPr id="5" name="Footer Placeholder 4">
            <a:extLst>
              <a:ext uri="{FF2B5EF4-FFF2-40B4-BE49-F238E27FC236}">
                <a16:creationId xmlns:a16="http://schemas.microsoft.com/office/drawing/2014/main" id="{527899B9-966F-4B6D-A437-4D1982413F9F}"/>
              </a:ext>
            </a:extLst>
          </p:cNvPr>
          <p:cNvSpPr>
            <a:spLocks noGrp="1"/>
          </p:cNvSpPr>
          <p:nvPr>
            <p:ph type="ftr" sz="quarter" idx="11"/>
          </p:nvPr>
        </p:nvSpPr>
        <p:spPr>
          <a:xfrm>
            <a:off x="1141411" y="5883275"/>
            <a:ext cx="6239309" cy="365125"/>
          </a:xfrm>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CYB 303 – Prof. C. R. Johnson</a:t>
            </a:r>
          </a:p>
        </p:txBody>
      </p:sp>
      <p:sp>
        <p:nvSpPr>
          <p:cNvPr id="6" name="Slide Number Placeholder 5">
            <a:extLst>
              <a:ext uri="{FF2B5EF4-FFF2-40B4-BE49-F238E27FC236}">
                <a16:creationId xmlns:a16="http://schemas.microsoft.com/office/drawing/2014/main" id="{D1AF250E-B694-42C3-A526-94B8544C198A}"/>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6</a:t>
            </a:fld>
            <a:endParaRPr lang="en-US" sz="1200">
              <a:solidFill>
                <a:srgbClr val="FFFFFF"/>
              </a:solidFill>
            </a:endParaRPr>
          </a:p>
        </p:txBody>
      </p:sp>
    </p:spTree>
    <p:extLst>
      <p:ext uri="{BB962C8B-B14F-4D97-AF65-F5344CB8AC3E}">
        <p14:creationId xmlns:p14="http://schemas.microsoft.com/office/powerpoint/2010/main" val="39935917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EA98D-0D06-4370-9D2C-220DB3142D60}"/>
              </a:ext>
            </a:extLst>
          </p:cNvPr>
          <p:cNvSpPr>
            <a:spLocks noGrp="1"/>
          </p:cNvSpPr>
          <p:nvPr>
            <p:ph type="title"/>
          </p:nvPr>
        </p:nvSpPr>
        <p:spPr/>
        <p:txBody>
          <a:bodyPr/>
          <a:lstStyle/>
          <a:p>
            <a:r>
              <a:rPr lang="en-US" dirty="0"/>
              <a:t>Self-Representation</a:t>
            </a:r>
          </a:p>
        </p:txBody>
      </p:sp>
      <p:sp>
        <p:nvSpPr>
          <p:cNvPr id="3" name="Content Placeholder 2">
            <a:extLst>
              <a:ext uri="{FF2B5EF4-FFF2-40B4-BE49-F238E27FC236}">
                <a16:creationId xmlns:a16="http://schemas.microsoft.com/office/drawing/2014/main" id="{C10137BC-8D42-49C9-BD6A-CE396E284ACE}"/>
              </a:ext>
            </a:extLst>
          </p:cNvPr>
          <p:cNvSpPr>
            <a:spLocks noGrp="1"/>
          </p:cNvSpPr>
          <p:nvPr>
            <p:ph idx="1"/>
          </p:nvPr>
        </p:nvSpPr>
        <p:spPr>
          <a:xfrm>
            <a:off x="5118449" y="803186"/>
            <a:ext cx="6281873" cy="4454615"/>
          </a:xfrm>
        </p:spPr>
        <p:txBody>
          <a:bodyPr>
            <a:normAutofit lnSpcReduction="10000"/>
          </a:bodyPr>
          <a:lstStyle/>
          <a:p>
            <a:pPr marL="0" indent="0">
              <a:buNone/>
            </a:pPr>
            <a:r>
              <a:rPr lang="en-US" dirty="0"/>
              <a:t>The way a person presents themselves online can provide clues – Take the following profile pictures for example. They are both similar at first blush, but if you look you will notice differences – facial expression, lighting, color palate. Profile picture is a deliberate choice, which the person selects to represent them – it is how they want others to see them. </a:t>
            </a:r>
          </a:p>
          <a:p>
            <a:pPr marL="0" indent="0">
              <a:buNone/>
            </a:pPr>
            <a:r>
              <a:rPr lang="en-US" dirty="0"/>
              <a:t>The results:</a:t>
            </a:r>
          </a:p>
        </p:txBody>
      </p:sp>
      <p:pic>
        <p:nvPicPr>
          <p:cNvPr id="4" name="Picture 3">
            <a:extLst>
              <a:ext uri="{FF2B5EF4-FFF2-40B4-BE49-F238E27FC236}">
                <a16:creationId xmlns:a16="http://schemas.microsoft.com/office/drawing/2014/main" id="{40F6B67A-7D19-46E1-AC75-FA686FFA6774}"/>
              </a:ext>
            </a:extLst>
          </p:cNvPr>
          <p:cNvPicPr>
            <a:picLocks noChangeAspect="1"/>
          </p:cNvPicPr>
          <p:nvPr/>
        </p:nvPicPr>
        <p:blipFill>
          <a:blip r:embed="rId2"/>
          <a:stretch>
            <a:fillRect/>
          </a:stretch>
        </p:blipFill>
        <p:spPr>
          <a:xfrm>
            <a:off x="1" y="299992"/>
            <a:ext cx="6183575" cy="5461000"/>
          </a:xfrm>
          <a:prstGeom prst="rect">
            <a:avLst/>
          </a:prstGeom>
        </p:spPr>
      </p:pic>
      <p:pic>
        <p:nvPicPr>
          <p:cNvPr id="5" name="Picture 4">
            <a:extLst>
              <a:ext uri="{FF2B5EF4-FFF2-40B4-BE49-F238E27FC236}">
                <a16:creationId xmlns:a16="http://schemas.microsoft.com/office/drawing/2014/main" id="{F78488EB-435B-4408-9030-1EE684795FD4}"/>
              </a:ext>
            </a:extLst>
          </p:cNvPr>
          <p:cNvPicPr>
            <a:picLocks noChangeAspect="1"/>
          </p:cNvPicPr>
          <p:nvPr/>
        </p:nvPicPr>
        <p:blipFill>
          <a:blip r:embed="rId3"/>
          <a:stretch>
            <a:fillRect/>
          </a:stretch>
        </p:blipFill>
        <p:spPr>
          <a:xfrm>
            <a:off x="6183576" y="299992"/>
            <a:ext cx="6011187" cy="5567408"/>
          </a:xfrm>
          <a:prstGeom prst="rect">
            <a:avLst/>
          </a:prstGeom>
        </p:spPr>
      </p:pic>
    </p:spTree>
    <p:extLst>
      <p:ext uri="{BB962C8B-B14F-4D97-AF65-F5344CB8AC3E}">
        <p14:creationId xmlns:p14="http://schemas.microsoft.com/office/powerpoint/2010/main" val="2833265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24DACD-8CFA-44F2-B352-AA6FF8058239}"/>
              </a:ext>
            </a:extLst>
          </p:cNvPr>
          <p:cNvPicPr>
            <a:picLocks noChangeAspect="1"/>
          </p:cNvPicPr>
          <p:nvPr/>
        </p:nvPicPr>
        <p:blipFill>
          <a:blip r:embed="rId2"/>
          <a:stretch>
            <a:fillRect/>
          </a:stretch>
        </p:blipFill>
        <p:spPr>
          <a:xfrm>
            <a:off x="0" y="899772"/>
            <a:ext cx="12193960" cy="5058456"/>
          </a:xfrm>
          <a:prstGeom prst="rect">
            <a:avLst/>
          </a:prstGeom>
        </p:spPr>
      </p:pic>
      <p:sp>
        <p:nvSpPr>
          <p:cNvPr id="11" name="Date Placeholder 3">
            <a:extLst>
              <a:ext uri="{FF2B5EF4-FFF2-40B4-BE49-F238E27FC236}">
                <a16:creationId xmlns:a16="http://schemas.microsoft.com/office/drawing/2014/main" id="{EEEE528A-DC9F-4F11-84BC-8FC9DC634F50}"/>
              </a:ext>
            </a:extLst>
          </p:cNvPr>
          <p:cNvSpPr>
            <a:spLocks noGrp="1"/>
          </p:cNvSpPr>
          <p:nvPr>
            <p:ph type="dt" sz="half" idx="10"/>
          </p:nvPr>
        </p:nvSpPr>
        <p:spPr>
          <a:xfrm>
            <a:off x="7495021" y="6149976"/>
            <a:ext cx="2743200" cy="365125"/>
          </a:xfrm>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10/26/2022</a:t>
            </a:fld>
            <a:endParaRPr lang="en-US" sz="1200">
              <a:solidFill>
                <a:srgbClr val="FFFFFF"/>
              </a:solidFill>
            </a:endParaRPr>
          </a:p>
        </p:txBody>
      </p:sp>
      <p:sp>
        <p:nvSpPr>
          <p:cNvPr id="13" name="Footer Placeholder 4">
            <a:extLst>
              <a:ext uri="{FF2B5EF4-FFF2-40B4-BE49-F238E27FC236}">
                <a16:creationId xmlns:a16="http://schemas.microsoft.com/office/drawing/2014/main" id="{81B74BBB-89F1-4AEF-BCCD-4F0DD6ADA8F9}"/>
              </a:ext>
            </a:extLst>
          </p:cNvPr>
          <p:cNvSpPr>
            <a:spLocks noGrp="1"/>
          </p:cNvSpPr>
          <p:nvPr>
            <p:ph type="ftr" sz="quarter" idx="11"/>
          </p:nvPr>
        </p:nvSpPr>
        <p:spPr>
          <a:xfrm>
            <a:off x="1179511" y="6149975"/>
            <a:ext cx="6239309" cy="365125"/>
          </a:xfrm>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CIS 303 – Prof. C. R. Johnson</a:t>
            </a:r>
          </a:p>
        </p:txBody>
      </p:sp>
      <p:sp>
        <p:nvSpPr>
          <p:cNvPr id="15" name="Slide Number Placeholder 5">
            <a:extLst>
              <a:ext uri="{FF2B5EF4-FFF2-40B4-BE49-F238E27FC236}">
                <a16:creationId xmlns:a16="http://schemas.microsoft.com/office/drawing/2014/main" id="{6A7F2970-9B41-41AD-8857-54A7285CCC28}"/>
              </a:ext>
            </a:extLst>
          </p:cNvPr>
          <p:cNvSpPr>
            <a:spLocks noGrp="1"/>
          </p:cNvSpPr>
          <p:nvPr>
            <p:ph type="sldNum" sz="quarter" idx="12"/>
          </p:nvPr>
        </p:nvSpPr>
        <p:spPr>
          <a:xfrm>
            <a:off x="10314421" y="6149974"/>
            <a:ext cx="771089"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61</a:t>
            </a:fld>
            <a:endParaRPr lang="en-US" sz="1200">
              <a:solidFill>
                <a:srgbClr val="FFFFFF"/>
              </a:solidFill>
            </a:endParaRPr>
          </a:p>
        </p:txBody>
      </p:sp>
    </p:spTree>
    <p:extLst>
      <p:ext uri="{BB962C8B-B14F-4D97-AF65-F5344CB8AC3E}">
        <p14:creationId xmlns:p14="http://schemas.microsoft.com/office/powerpoint/2010/main" val="30608036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F788A-1887-4D82-BEB6-2759F54B9379}"/>
              </a:ext>
            </a:extLst>
          </p:cNvPr>
          <p:cNvSpPr>
            <a:spLocks noGrp="1"/>
          </p:cNvSpPr>
          <p:nvPr>
            <p:ph type="title"/>
          </p:nvPr>
        </p:nvSpPr>
        <p:spPr>
          <a:xfrm>
            <a:off x="888631" y="2349925"/>
            <a:ext cx="3498979" cy="2456443"/>
          </a:xfrm>
        </p:spPr>
        <p:txBody>
          <a:bodyPr/>
          <a:lstStyle/>
          <a:p>
            <a:r>
              <a:rPr lang="en-US" dirty="0"/>
              <a:t>Big Five &amp; Photos</a:t>
            </a:r>
          </a:p>
        </p:txBody>
      </p:sp>
      <p:sp>
        <p:nvSpPr>
          <p:cNvPr id="3" name="Content Placeholder 2">
            <a:extLst>
              <a:ext uri="{FF2B5EF4-FFF2-40B4-BE49-F238E27FC236}">
                <a16:creationId xmlns:a16="http://schemas.microsoft.com/office/drawing/2014/main" id="{A849893A-376E-4762-9F1A-670FFCFFB427}"/>
              </a:ext>
            </a:extLst>
          </p:cNvPr>
          <p:cNvSpPr>
            <a:spLocks noGrp="1"/>
          </p:cNvSpPr>
          <p:nvPr>
            <p:ph idx="1"/>
          </p:nvPr>
        </p:nvSpPr>
        <p:spPr>
          <a:xfrm>
            <a:off x="5118449" y="803186"/>
            <a:ext cx="6281873" cy="3133815"/>
          </a:xfrm>
        </p:spPr>
        <p:txBody>
          <a:bodyPr>
            <a:normAutofit/>
          </a:bodyPr>
          <a:lstStyle/>
          <a:p>
            <a:r>
              <a:rPr lang="en-US" dirty="0"/>
              <a:t>Openness – Profile pics other than faces, revealing non-conformance to expectations. More likely greyscale. </a:t>
            </a:r>
          </a:p>
        </p:txBody>
      </p:sp>
      <p:pic>
        <p:nvPicPr>
          <p:cNvPr id="2054" name="Picture 6" descr="Image result for profile picture">
            <a:extLst>
              <a:ext uri="{FF2B5EF4-FFF2-40B4-BE49-F238E27FC236}">
                <a16:creationId xmlns:a16="http://schemas.microsoft.com/office/drawing/2014/main" id="{AB2DC7DF-8BD0-49DD-A072-1CF84E85FE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257" y="3124201"/>
            <a:ext cx="2416907" cy="211479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profile picture">
            <a:extLst>
              <a:ext uri="{FF2B5EF4-FFF2-40B4-BE49-F238E27FC236}">
                <a16:creationId xmlns:a16="http://schemas.microsoft.com/office/drawing/2014/main" id="{7CEF600A-7455-4ACA-9B0B-1DE88626D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924" y="3124200"/>
            <a:ext cx="2162424" cy="2114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6760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F788A-1887-4D82-BEB6-2759F54B9379}"/>
              </a:ext>
            </a:extLst>
          </p:cNvPr>
          <p:cNvSpPr>
            <a:spLocks noGrp="1"/>
          </p:cNvSpPr>
          <p:nvPr>
            <p:ph type="title"/>
          </p:nvPr>
        </p:nvSpPr>
        <p:spPr>
          <a:xfrm>
            <a:off x="888631" y="2349925"/>
            <a:ext cx="3498979" cy="2456443"/>
          </a:xfrm>
        </p:spPr>
        <p:txBody>
          <a:bodyPr/>
          <a:lstStyle/>
          <a:p>
            <a:r>
              <a:rPr lang="en-US" dirty="0"/>
              <a:t>Big Five &amp; Photos</a:t>
            </a:r>
          </a:p>
        </p:txBody>
      </p:sp>
      <p:sp>
        <p:nvSpPr>
          <p:cNvPr id="3" name="Content Placeholder 2">
            <a:extLst>
              <a:ext uri="{FF2B5EF4-FFF2-40B4-BE49-F238E27FC236}">
                <a16:creationId xmlns:a16="http://schemas.microsoft.com/office/drawing/2014/main" id="{A849893A-376E-4762-9F1A-670FFCFFB427}"/>
              </a:ext>
            </a:extLst>
          </p:cNvPr>
          <p:cNvSpPr>
            <a:spLocks noGrp="1"/>
          </p:cNvSpPr>
          <p:nvPr>
            <p:ph idx="1"/>
          </p:nvPr>
        </p:nvSpPr>
        <p:spPr>
          <a:xfrm>
            <a:off x="5118449" y="803186"/>
            <a:ext cx="6281873" cy="3133815"/>
          </a:xfrm>
        </p:spPr>
        <p:txBody>
          <a:bodyPr>
            <a:normAutofit/>
          </a:bodyPr>
          <a:lstStyle/>
          <a:p>
            <a:r>
              <a:rPr lang="en-US" dirty="0"/>
              <a:t>Conscientiousness – Profile pics will be joyful, single-subject, and likely color. Look for smiling faces that give the impression of disarming. If not, then a quick candid shot appropriate for their personality. The choice of photo will be deliberate, but utilitarian. </a:t>
            </a:r>
          </a:p>
        </p:txBody>
      </p:sp>
      <p:pic>
        <p:nvPicPr>
          <p:cNvPr id="6" name="Picture 6" descr="Image result for profile picture blurry">
            <a:extLst>
              <a:ext uri="{FF2B5EF4-FFF2-40B4-BE49-F238E27FC236}">
                <a16:creationId xmlns:a16="http://schemas.microsoft.com/office/drawing/2014/main" id="{25AB03F3-B65E-44E8-9604-4AB953799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1200" y="3429000"/>
            <a:ext cx="2238285" cy="223828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profile picture blurry">
            <a:extLst>
              <a:ext uri="{FF2B5EF4-FFF2-40B4-BE49-F238E27FC236}">
                <a16:creationId xmlns:a16="http://schemas.microsoft.com/office/drawing/2014/main" id="{4AD68B81-D138-40C4-9894-B03653C64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9479" y="3429000"/>
            <a:ext cx="2238285" cy="2238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3377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F788A-1887-4D82-BEB6-2759F54B9379}"/>
              </a:ext>
            </a:extLst>
          </p:cNvPr>
          <p:cNvSpPr>
            <a:spLocks noGrp="1"/>
          </p:cNvSpPr>
          <p:nvPr>
            <p:ph type="title"/>
          </p:nvPr>
        </p:nvSpPr>
        <p:spPr>
          <a:xfrm>
            <a:off x="888631" y="2349925"/>
            <a:ext cx="3498979" cy="2456443"/>
          </a:xfrm>
        </p:spPr>
        <p:txBody>
          <a:bodyPr/>
          <a:lstStyle/>
          <a:p>
            <a:r>
              <a:rPr lang="en-US" dirty="0"/>
              <a:t>Big Five &amp; Photos</a:t>
            </a:r>
          </a:p>
        </p:txBody>
      </p:sp>
      <p:sp>
        <p:nvSpPr>
          <p:cNvPr id="3" name="Content Placeholder 2">
            <a:extLst>
              <a:ext uri="{FF2B5EF4-FFF2-40B4-BE49-F238E27FC236}">
                <a16:creationId xmlns:a16="http://schemas.microsoft.com/office/drawing/2014/main" id="{A849893A-376E-4762-9F1A-670FFCFFB427}"/>
              </a:ext>
            </a:extLst>
          </p:cNvPr>
          <p:cNvSpPr>
            <a:spLocks noGrp="1"/>
          </p:cNvSpPr>
          <p:nvPr>
            <p:ph idx="1"/>
          </p:nvPr>
        </p:nvSpPr>
        <p:spPr>
          <a:xfrm>
            <a:off x="5118449" y="803186"/>
            <a:ext cx="6281873" cy="2829015"/>
          </a:xfrm>
        </p:spPr>
        <p:txBody>
          <a:bodyPr>
            <a:normAutofit/>
          </a:bodyPr>
          <a:lstStyle/>
          <a:p>
            <a:r>
              <a:rPr lang="en-US" dirty="0"/>
              <a:t>Extroversion – Tends to have pictures with multiple faces in them. Probably very colorful. Tend to look very polished, putting the best foot forward and clearly mindful of how the picture reflects upon them.</a:t>
            </a:r>
          </a:p>
        </p:txBody>
      </p:sp>
      <p:pic>
        <p:nvPicPr>
          <p:cNvPr id="1026" name="Picture 2" descr="Image result for profile picture multiple people">
            <a:extLst>
              <a:ext uri="{FF2B5EF4-FFF2-40B4-BE49-F238E27FC236}">
                <a16:creationId xmlns:a16="http://schemas.microsoft.com/office/drawing/2014/main" id="{FB7CFA0B-8D64-445C-BCF1-237016FF8F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416"/>
          <a:stretch/>
        </p:blipFill>
        <p:spPr bwMode="auto">
          <a:xfrm>
            <a:off x="5994401" y="3124200"/>
            <a:ext cx="1993900" cy="2184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rofile picture professional">
            <a:extLst>
              <a:ext uri="{FF2B5EF4-FFF2-40B4-BE49-F238E27FC236}">
                <a16:creationId xmlns:a16="http://schemas.microsoft.com/office/drawing/2014/main" id="{6FAC8A5E-7552-4DE1-A9C3-9BF38859C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1571" y="3124200"/>
            <a:ext cx="2184400" cy="218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371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F788A-1887-4D82-BEB6-2759F54B9379}"/>
              </a:ext>
            </a:extLst>
          </p:cNvPr>
          <p:cNvSpPr>
            <a:spLocks noGrp="1"/>
          </p:cNvSpPr>
          <p:nvPr>
            <p:ph type="title"/>
          </p:nvPr>
        </p:nvSpPr>
        <p:spPr>
          <a:xfrm>
            <a:off x="888631" y="2349925"/>
            <a:ext cx="3498979" cy="2456443"/>
          </a:xfrm>
        </p:spPr>
        <p:txBody>
          <a:bodyPr/>
          <a:lstStyle/>
          <a:p>
            <a:r>
              <a:rPr lang="en-US" dirty="0"/>
              <a:t>Big Five &amp; Photos</a:t>
            </a:r>
          </a:p>
        </p:txBody>
      </p:sp>
      <p:sp>
        <p:nvSpPr>
          <p:cNvPr id="3" name="Content Placeholder 2">
            <a:extLst>
              <a:ext uri="{FF2B5EF4-FFF2-40B4-BE49-F238E27FC236}">
                <a16:creationId xmlns:a16="http://schemas.microsoft.com/office/drawing/2014/main" id="{A849893A-376E-4762-9F1A-670FFCFFB427}"/>
              </a:ext>
            </a:extLst>
          </p:cNvPr>
          <p:cNvSpPr>
            <a:spLocks noGrp="1"/>
          </p:cNvSpPr>
          <p:nvPr>
            <p:ph idx="1"/>
          </p:nvPr>
        </p:nvSpPr>
        <p:spPr>
          <a:xfrm>
            <a:off x="5118449" y="803186"/>
            <a:ext cx="6281873" cy="3032215"/>
          </a:xfrm>
        </p:spPr>
        <p:txBody>
          <a:bodyPr>
            <a:normAutofit/>
          </a:bodyPr>
          <a:lstStyle/>
          <a:p>
            <a:r>
              <a:rPr lang="en-US" dirty="0"/>
              <a:t>Agreeableness – Likely use color photos of themselves but tend to be less aesthetically pleasing or “staged” – blurry photos or clearly untouched photos are most likely.</a:t>
            </a:r>
          </a:p>
        </p:txBody>
      </p:sp>
      <p:pic>
        <p:nvPicPr>
          <p:cNvPr id="3076" name="Picture 4" descr="Image result for profile picture multiple people">
            <a:extLst>
              <a:ext uri="{FF2B5EF4-FFF2-40B4-BE49-F238E27FC236}">
                <a16:creationId xmlns:a16="http://schemas.microsoft.com/office/drawing/2014/main" id="{04D348BF-80E3-4BFE-A0D6-556DE723C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600" y="3225800"/>
            <a:ext cx="2238285" cy="223828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profile picture blurry">
            <a:extLst>
              <a:ext uri="{FF2B5EF4-FFF2-40B4-BE49-F238E27FC236}">
                <a16:creationId xmlns:a16="http://schemas.microsoft.com/office/drawing/2014/main" id="{78E4D076-698D-40E5-813D-76240F4A3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9038" y="3225799"/>
            <a:ext cx="2238287" cy="2238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5130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F788A-1887-4D82-BEB6-2759F54B9379}"/>
              </a:ext>
            </a:extLst>
          </p:cNvPr>
          <p:cNvSpPr>
            <a:spLocks noGrp="1"/>
          </p:cNvSpPr>
          <p:nvPr>
            <p:ph type="title"/>
          </p:nvPr>
        </p:nvSpPr>
        <p:spPr>
          <a:xfrm>
            <a:off x="888631" y="2349925"/>
            <a:ext cx="3498979" cy="2456443"/>
          </a:xfrm>
        </p:spPr>
        <p:txBody>
          <a:bodyPr/>
          <a:lstStyle/>
          <a:p>
            <a:r>
              <a:rPr lang="en-US" dirty="0"/>
              <a:t>Big Five &amp; Photos</a:t>
            </a:r>
          </a:p>
        </p:txBody>
      </p:sp>
      <p:sp>
        <p:nvSpPr>
          <p:cNvPr id="3" name="Content Placeholder 2">
            <a:extLst>
              <a:ext uri="{FF2B5EF4-FFF2-40B4-BE49-F238E27FC236}">
                <a16:creationId xmlns:a16="http://schemas.microsoft.com/office/drawing/2014/main" id="{A849893A-376E-4762-9F1A-670FFCFFB427}"/>
              </a:ext>
            </a:extLst>
          </p:cNvPr>
          <p:cNvSpPr>
            <a:spLocks noGrp="1"/>
          </p:cNvSpPr>
          <p:nvPr>
            <p:ph idx="1"/>
          </p:nvPr>
        </p:nvSpPr>
        <p:spPr>
          <a:xfrm>
            <a:off x="5118449" y="803186"/>
            <a:ext cx="6281873" cy="2727415"/>
          </a:xfrm>
        </p:spPr>
        <p:txBody>
          <a:bodyPr>
            <a:normAutofit/>
          </a:bodyPr>
          <a:lstStyle/>
          <a:p>
            <a:r>
              <a:rPr lang="en-US" dirty="0"/>
              <a:t>Neuroticism – Simple, uncolorful pictures with muted color palates. Tend not to use faces, but when they do they usually wear glasses and the face takes up more of the space.</a:t>
            </a:r>
          </a:p>
        </p:txBody>
      </p:sp>
      <p:pic>
        <p:nvPicPr>
          <p:cNvPr id="2050" name="Picture 2" descr="Image result for profile picture">
            <a:extLst>
              <a:ext uri="{FF2B5EF4-FFF2-40B4-BE49-F238E27FC236}">
                <a16:creationId xmlns:a16="http://schemas.microsoft.com/office/drawing/2014/main" id="{64147A9B-3D48-4726-A229-281C246AD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2801" y="3022601"/>
            <a:ext cx="1989516" cy="227373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profile picture">
            <a:extLst>
              <a:ext uri="{FF2B5EF4-FFF2-40B4-BE49-F238E27FC236}">
                <a16:creationId xmlns:a16="http://schemas.microsoft.com/office/drawing/2014/main" id="{2961CE73-00F0-42BD-B566-751256B4E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0631" y="3022599"/>
            <a:ext cx="2366749" cy="2273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6014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DEC66-34E6-48B0-A196-EA9BBB2B6D2E}"/>
              </a:ext>
            </a:extLst>
          </p:cNvPr>
          <p:cNvSpPr>
            <a:spLocks noGrp="1"/>
          </p:cNvSpPr>
          <p:nvPr>
            <p:ph type="title"/>
          </p:nvPr>
        </p:nvSpPr>
        <p:spPr/>
        <p:txBody>
          <a:bodyPr/>
          <a:lstStyle/>
          <a:p>
            <a:r>
              <a:rPr lang="en-US" dirty="0"/>
              <a:t>Profile Pics</a:t>
            </a:r>
          </a:p>
        </p:txBody>
      </p:sp>
      <p:sp>
        <p:nvSpPr>
          <p:cNvPr id="3" name="Content Placeholder 2">
            <a:extLst>
              <a:ext uri="{FF2B5EF4-FFF2-40B4-BE49-F238E27FC236}">
                <a16:creationId xmlns:a16="http://schemas.microsoft.com/office/drawing/2014/main" id="{2FE64440-9DD7-4E0A-A915-4300ACC40AD2}"/>
              </a:ext>
            </a:extLst>
          </p:cNvPr>
          <p:cNvSpPr>
            <a:spLocks noGrp="1"/>
          </p:cNvSpPr>
          <p:nvPr>
            <p:ph idx="1"/>
          </p:nvPr>
        </p:nvSpPr>
        <p:spPr/>
        <p:txBody>
          <a:bodyPr>
            <a:normAutofit fontScale="85000" lnSpcReduction="20000"/>
          </a:bodyPr>
          <a:lstStyle/>
          <a:p>
            <a:r>
              <a:rPr lang="en-US" dirty="0"/>
              <a:t>Again, this can also be aggregated – those that keep “default” pictures tend to be perceived different as well, such as the following sentiment on Twitter egg avatars:</a:t>
            </a:r>
          </a:p>
          <a:p>
            <a:pPr lvl="1"/>
            <a:r>
              <a:rPr lang="en-US" dirty="0"/>
              <a:t>“Someone with an egg avatar is either too stupid to figure out how to change it, in which case block, or so new to Twitter that he or she is unfamiliar with the customs or niceties of interactions, in which case block.”</a:t>
            </a:r>
          </a:p>
          <a:p>
            <a:pPr lvl="1"/>
            <a:r>
              <a:rPr lang="en-US" dirty="0"/>
              <a:t>“A person with under 10 followers and an egg avatar is the absolute quickest to hop in your mentions on some bs,”</a:t>
            </a:r>
          </a:p>
          <a:p>
            <a:pPr lvl="1"/>
            <a:r>
              <a:rPr lang="en-US" dirty="0"/>
              <a:t>“Trying to engage ppl on twitter while u have an egg avatar is the same as attempting to have a conversation with no pants on.” @</a:t>
            </a:r>
            <a:r>
              <a:rPr lang="en-US" dirty="0" err="1"/>
              <a:t>desusnice</a:t>
            </a:r>
            <a:r>
              <a:rPr lang="en-US" dirty="0"/>
              <a:t> </a:t>
            </a:r>
          </a:p>
          <a:p>
            <a:pPr lvl="1"/>
            <a:r>
              <a:rPr lang="en-US" dirty="0"/>
              <a:t>“</a:t>
            </a:r>
            <a:r>
              <a:rPr lang="en-US" dirty="0" err="1"/>
              <a:t>i</a:t>
            </a:r>
            <a:r>
              <a:rPr lang="en-US" dirty="0"/>
              <a:t> always get SO THROWN when someone with an egg avatar says something normal and not hideous/racist” @</a:t>
            </a:r>
            <a:r>
              <a:rPr lang="en-US" dirty="0" err="1"/>
              <a:t>abovoadmala</a:t>
            </a:r>
            <a:endParaRPr lang="en-US" dirty="0"/>
          </a:p>
        </p:txBody>
      </p:sp>
    </p:spTree>
    <p:extLst>
      <p:ext uri="{BB962C8B-B14F-4D97-AF65-F5344CB8AC3E}">
        <p14:creationId xmlns:p14="http://schemas.microsoft.com/office/powerpoint/2010/main" val="23905039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DEC66-34E6-48B0-A196-EA9BBB2B6D2E}"/>
              </a:ext>
            </a:extLst>
          </p:cNvPr>
          <p:cNvSpPr>
            <a:spLocks noGrp="1"/>
          </p:cNvSpPr>
          <p:nvPr>
            <p:ph type="title"/>
          </p:nvPr>
        </p:nvSpPr>
        <p:spPr/>
        <p:txBody>
          <a:bodyPr/>
          <a:lstStyle/>
          <a:p>
            <a:r>
              <a:rPr lang="en-US" dirty="0"/>
              <a:t>Profile Pics</a:t>
            </a:r>
          </a:p>
        </p:txBody>
      </p:sp>
      <p:sp>
        <p:nvSpPr>
          <p:cNvPr id="3" name="Content Placeholder 2">
            <a:extLst>
              <a:ext uri="{FF2B5EF4-FFF2-40B4-BE49-F238E27FC236}">
                <a16:creationId xmlns:a16="http://schemas.microsoft.com/office/drawing/2014/main" id="{2FE64440-9DD7-4E0A-A915-4300ACC40AD2}"/>
              </a:ext>
            </a:extLst>
          </p:cNvPr>
          <p:cNvSpPr>
            <a:spLocks noGrp="1"/>
          </p:cNvSpPr>
          <p:nvPr>
            <p:ph idx="1"/>
          </p:nvPr>
        </p:nvSpPr>
        <p:spPr/>
        <p:txBody>
          <a:bodyPr>
            <a:normAutofit lnSpcReduction="10000"/>
          </a:bodyPr>
          <a:lstStyle/>
          <a:p>
            <a:r>
              <a:rPr lang="en-US" dirty="0"/>
              <a:t>And then there are those that self-select certain ubiquitous flavors of pic:</a:t>
            </a:r>
          </a:p>
          <a:p>
            <a:r>
              <a:rPr lang="en-US" dirty="0"/>
              <a:t>Anime avatar people tend to fall more into the “openness” aspect of the Big Five – especially leaning into the subversion of expectations aspect which, combined with narcissism or sadism traits become recalcitrance. </a:t>
            </a:r>
          </a:p>
          <a:p>
            <a:pPr lvl="1"/>
            <a:r>
              <a:rPr lang="en-US" dirty="0"/>
              <a:t>“Likelihood of sexism: Avatar is a dog: 40% Avatar is an anime character: 73% Avatar is a car: 100%” @</a:t>
            </a:r>
            <a:r>
              <a:rPr lang="en-US" dirty="0" err="1"/>
              <a:t>Beschizza</a:t>
            </a:r>
            <a:endParaRPr lang="en-US" dirty="0"/>
          </a:p>
        </p:txBody>
      </p:sp>
      <p:pic>
        <p:nvPicPr>
          <p:cNvPr id="3074" name="Picture 2" descr="SONIC SAYS... If your profile picture is from an anime, your opinion doesn't count">
            <a:extLst>
              <a:ext uri="{FF2B5EF4-FFF2-40B4-BE49-F238E27FC236}">
                <a16:creationId xmlns:a16="http://schemas.microsoft.com/office/drawing/2014/main" id="{B574B8FD-B637-437E-812C-9BB9ED2A4C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725" y="-1504"/>
            <a:ext cx="821055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41E2E27-4CA0-4E14-B009-D3A1FE61D9D3}"/>
              </a:ext>
            </a:extLst>
          </p:cNvPr>
          <p:cNvPicPr>
            <a:picLocks noChangeAspect="1"/>
          </p:cNvPicPr>
          <p:nvPr/>
        </p:nvPicPr>
        <p:blipFill>
          <a:blip r:embed="rId3"/>
          <a:stretch>
            <a:fillRect/>
          </a:stretch>
        </p:blipFill>
        <p:spPr>
          <a:xfrm>
            <a:off x="2151061" y="24320"/>
            <a:ext cx="7889875" cy="6806352"/>
          </a:xfrm>
          <a:prstGeom prst="rect">
            <a:avLst/>
          </a:prstGeom>
        </p:spPr>
      </p:pic>
    </p:spTree>
    <p:extLst>
      <p:ext uri="{BB962C8B-B14F-4D97-AF65-F5344CB8AC3E}">
        <p14:creationId xmlns:p14="http://schemas.microsoft.com/office/powerpoint/2010/main" val="189956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66C9-D843-495E-8DD3-1410B180588C}"/>
              </a:ext>
            </a:extLst>
          </p:cNvPr>
          <p:cNvSpPr>
            <a:spLocks noGrp="1"/>
          </p:cNvSpPr>
          <p:nvPr>
            <p:ph type="title"/>
          </p:nvPr>
        </p:nvSpPr>
        <p:spPr/>
        <p:txBody>
          <a:bodyPr/>
          <a:lstStyle/>
          <a:p>
            <a:r>
              <a:rPr lang="en-US" dirty="0"/>
              <a:t>More Than Mean</a:t>
            </a:r>
          </a:p>
        </p:txBody>
      </p:sp>
      <p:sp>
        <p:nvSpPr>
          <p:cNvPr id="3" name="Content Placeholder 2">
            <a:extLst>
              <a:ext uri="{FF2B5EF4-FFF2-40B4-BE49-F238E27FC236}">
                <a16:creationId xmlns:a16="http://schemas.microsoft.com/office/drawing/2014/main" id="{397D2F0D-8371-4661-A096-669056C010B1}"/>
              </a:ext>
            </a:extLst>
          </p:cNvPr>
          <p:cNvSpPr>
            <a:spLocks noGrp="1"/>
          </p:cNvSpPr>
          <p:nvPr>
            <p:ph idx="1"/>
          </p:nvPr>
        </p:nvSpPr>
        <p:spPr/>
        <p:txBody>
          <a:bodyPr>
            <a:normAutofit fontScale="77500" lnSpcReduction="20000"/>
          </a:bodyPr>
          <a:lstStyle/>
          <a:p>
            <a:r>
              <a:rPr lang="en-US" dirty="0"/>
              <a:t>The phenomena of an individual behaving differently around friends than family is well-studied, but the interesting thing is how differently we behave when we </a:t>
            </a:r>
          </a:p>
          <a:p>
            <a:pPr lvl="1"/>
            <a:r>
              <a:rPr lang="en-US" dirty="0"/>
              <a:t>1) Can select how we present ourselves</a:t>
            </a:r>
          </a:p>
          <a:p>
            <a:pPr lvl="1"/>
            <a:r>
              <a:rPr lang="en-US" dirty="0"/>
              <a:t>2) Where we present ourselves</a:t>
            </a:r>
          </a:p>
          <a:p>
            <a:pPr lvl="1"/>
            <a:r>
              <a:rPr lang="en-US" dirty="0"/>
              <a:t>3) Have perceived anonymity</a:t>
            </a:r>
          </a:p>
          <a:p>
            <a:pPr lvl="1"/>
            <a:r>
              <a:rPr lang="en-US" dirty="0"/>
              <a:t>4) Can easily depersonalize others</a:t>
            </a:r>
          </a:p>
          <a:p>
            <a:r>
              <a:rPr lang="en-US" dirty="0"/>
              <a:t>Essentially, for many of us, when given the chance to be whatever we want, we chose the worst part of us. This is where everyday sadism comes in – sometimes we are not satisfied with who we </a:t>
            </a:r>
            <a:r>
              <a:rPr lang="en-US" i="1" dirty="0"/>
              <a:t>have</a:t>
            </a:r>
            <a:r>
              <a:rPr lang="en-US" dirty="0"/>
              <a:t> to be every day, so the frustration is released online. </a:t>
            </a:r>
          </a:p>
          <a:p>
            <a:pPr lvl="1"/>
            <a:r>
              <a:rPr lang="en-US" dirty="0"/>
              <a:t>It’s easy to see how </a:t>
            </a:r>
            <a:r>
              <a:rPr lang="en-US" dirty="0">
                <a:hlinkClick r:id="rId2"/>
              </a:rPr>
              <a:t>inappropriate</a:t>
            </a:r>
            <a:r>
              <a:rPr lang="en-US" dirty="0"/>
              <a:t> this behavior is when you take away the </a:t>
            </a:r>
            <a:r>
              <a:rPr lang="en-US" dirty="0">
                <a:hlinkClick r:id="rId3"/>
              </a:rPr>
              <a:t>anonymity and depersonalization</a:t>
            </a:r>
            <a:r>
              <a:rPr lang="en-US" dirty="0"/>
              <a:t>.</a:t>
            </a:r>
          </a:p>
        </p:txBody>
      </p:sp>
    </p:spTree>
    <p:extLst>
      <p:ext uri="{BB962C8B-B14F-4D97-AF65-F5344CB8AC3E}">
        <p14:creationId xmlns:p14="http://schemas.microsoft.com/office/powerpoint/2010/main" val="213561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460B-3103-4778-A00B-71B0E4E77695}"/>
              </a:ext>
            </a:extLst>
          </p:cNvPr>
          <p:cNvSpPr>
            <a:spLocks noGrp="1"/>
          </p:cNvSpPr>
          <p:nvPr>
            <p:ph type="title"/>
          </p:nvPr>
        </p:nvSpPr>
        <p:spPr>
          <a:xfrm>
            <a:off x="1141413" y="1082673"/>
            <a:ext cx="2869416" cy="4708528"/>
          </a:xfrm>
        </p:spPr>
        <p:txBody>
          <a:bodyPr>
            <a:normAutofit/>
          </a:bodyPr>
          <a:lstStyle/>
          <a:p>
            <a:pPr algn="r"/>
            <a:r>
              <a:rPr lang="en-US" sz="4000" dirty="0"/>
              <a:t>S3 – </a:t>
            </a:r>
            <a:br>
              <a:rPr lang="en-US" sz="4000" dirty="0"/>
            </a:br>
            <a:r>
              <a:rPr lang="en-US" sz="4000" dirty="0"/>
              <a:t>Safe,</a:t>
            </a:r>
            <a:br>
              <a:rPr lang="en-US" sz="4000" dirty="0"/>
            </a:br>
            <a:r>
              <a:rPr lang="en-US" sz="4000" dirty="0"/>
              <a:t>Savvy,</a:t>
            </a:r>
            <a:br>
              <a:rPr lang="en-US" sz="4000" dirty="0"/>
            </a:br>
            <a:r>
              <a:rPr lang="en-US" sz="4000" dirty="0"/>
              <a:t>Social</a:t>
            </a:r>
          </a:p>
        </p:txBody>
      </p:sp>
      <p:sp>
        <p:nvSpPr>
          <p:cNvPr id="3" name="Content Placeholder 2">
            <a:extLst>
              <a:ext uri="{FF2B5EF4-FFF2-40B4-BE49-F238E27FC236}">
                <a16:creationId xmlns:a16="http://schemas.microsoft.com/office/drawing/2014/main" id="{7FDC53CB-B7D8-4808-BACD-EC13BF5B2052}"/>
              </a:ext>
            </a:extLst>
          </p:cNvPr>
          <p:cNvSpPr>
            <a:spLocks noGrp="1"/>
          </p:cNvSpPr>
          <p:nvPr>
            <p:ph idx="1"/>
          </p:nvPr>
        </p:nvSpPr>
        <p:spPr>
          <a:xfrm>
            <a:off x="5297763" y="1082673"/>
            <a:ext cx="6076675" cy="4708528"/>
          </a:xfrm>
        </p:spPr>
        <p:txBody>
          <a:bodyPr anchor="ctr">
            <a:normAutofit/>
          </a:bodyPr>
          <a:lstStyle/>
          <a:p>
            <a:r>
              <a:rPr lang="en-US" b="1" dirty="0"/>
              <a:t>Safety - </a:t>
            </a:r>
            <a:r>
              <a:rPr lang="en-US" dirty="0"/>
              <a:t>Protecting yourself and others</a:t>
            </a:r>
          </a:p>
          <a:p>
            <a:r>
              <a:rPr lang="en-US" b="1" dirty="0"/>
              <a:t>Savvy - </a:t>
            </a:r>
            <a:r>
              <a:rPr lang="en-US" dirty="0"/>
              <a:t>Educating yourself and others</a:t>
            </a:r>
          </a:p>
          <a:p>
            <a:r>
              <a:rPr lang="en-US" b="1" dirty="0"/>
              <a:t>Social - </a:t>
            </a:r>
            <a:r>
              <a:rPr lang="en-US" dirty="0"/>
              <a:t>Respecting yourself and others</a:t>
            </a:r>
          </a:p>
        </p:txBody>
      </p:sp>
      <p:sp>
        <p:nvSpPr>
          <p:cNvPr id="5" name="Footer Placeholder 4">
            <a:extLst>
              <a:ext uri="{FF2B5EF4-FFF2-40B4-BE49-F238E27FC236}">
                <a16:creationId xmlns:a16="http://schemas.microsoft.com/office/drawing/2014/main" id="{5224772D-174D-48AA-B9B1-E667723C61A1}"/>
              </a:ext>
            </a:extLst>
          </p:cNvPr>
          <p:cNvSpPr>
            <a:spLocks noGrp="1"/>
          </p:cNvSpPr>
          <p:nvPr>
            <p:ph type="ftr" sz="quarter" idx="11"/>
          </p:nvPr>
        </p:nvSpPr>
        <p:spPr>
          <a:xfrm>
            <a:off x="1141411" y="5883275"/>
            <a:ext cx="6239309" cy="365125"/>
          </a:xfrm>
        </p:spPr>
        <p:txBody>
          <a:bodyPr vert="horz" lIns="91440" tIns="45720" rIns="91440" bIns="45720" rtlCol="0">
            <a:normAutofit/>
          </a:bodyPr>
          <a:lstStyle/>
          <a:p>
            <a:pPr defTabSz="914400">
              <a:spcAft>
                <a:spcPts val="600"/>
              </a:spcAft>
            </a:pPr>
            <a:r>
              <a:rPr lang="en-US" kern="1200" dirty="0">
                <a:latin typeface="+mn-lt"/>
                <a:ea typeface="+mn-ea"/>
                <a:cs typeface="+mn-cs"/>
              </a:rPr>
              <a:t>CYB 303 – Prof. C. R. Johnson</a:t>
            </a:r>
          </a:p>
        </p:txBody>
      </p:sp>
      <p:sp>
        <p:nvSpPr>
          <p:cNvPr id="4" name="Date Placeholder 3">
            <a:extLst>
              <a:ext uri="{FF2B5EF4-FFF2-40B4-BE49-F238E27FC236}">
                <a16:creationId xmlns:a16="http://schemas.microsoft.com/office/drawing/2014/main" id="{7398A043-0144-453C-9FD9-8919167CD9B9}"/>
              </a:ext>
            </a:extLst>
          </p:cNvPr>
          <p:cNvSpPr>
            <a:spLocks noGrp="1"/>
          </p:cNvSpPr>
          <p:nvPr>
            <p:ph type="dt" sz="half" idx="10"/>
          </p:nvPr>
        </p:nvSpPr>
        <p:spPr>
          <a:xfrm>
            <a:off x="7456921" y="5883276"/>
            <a:ext cx="2743200" cy="365125"/>
          </a:xfrm>
        </p:spPr>
        <p:txBody>
          <a:bodyPr vert="horz" lIns="91440" tIns="45720" rIns="91440" bIns="45720" rtlCol="0">
            <a:normAutofit/>
          </a:bodyPr>
          <a:lstStyle/>
          <a:p>
            <a:pPr defTabSz="914400">
              <a:spcAft>
                <a:spcPts val="600"/>
              </a:spcAft>
            </a:pPr>
            <a:fld id="{B9867A03-0D75-4281-ABBC-48F8F2265ADC}" type="datetime1">
              <a:rPr lang="en-US" smtClean="0"/>
              <a:pPr defTabSz="914400">
                <a:spcAft>
                  <a:spcPts val="600"/>
                </a:spcAft>
              </a:pPr>
              <a:t>10/26/2022</a:t>
            </a:fld>
            <a:endParaRPr lang="en-US"/>
          </a:p>
        </p:txBody>
      </p:sp>
      <p:sp>
        <p:nvSpPr>
          <p:cNvPr id="6" name="Slide Number Placeholder 5">
            <a:extLst>
              <a:ext uri="{FF2B5EF4-FFF2-40B4-BE49-F238E27FC236}">
                <a16:creationId xmlns:a16="http://schemas.microsoft.com/office/drawing/2014/main" id="{C595F4CF-4956-484D-9B08-B9A675CA7248}"/>
              </a:ext>
            </a:extLst>
          </p:cNvPr>
          <p:cNvSpPr>
            <a:spLocks noGrp="1"/>
          </p:cNvSpPr>
          <p:nvPr>
            <p:ph type="sldNum" sz="quarter" idx="12"/>
          </p:nvPr>
        </p:nvSpPr>
        <p:spPr>
          <a:xfrm>
            <a:off x="10276321" y="5883274"/>
            <a:ext cx="771089" cy="365125"/>
          </a:xfrm>
        </p:spPr>
        <p:txBody>
          <a:bodyPr vert="horz" lIns="91440" tIns="45720" rIns="91440" bIns="45720" rtlCol="0">
            <a:normAutofit/>
          </a:bodyPr>
          <a:lstStyle/>
          <a:p>
            <a:pPr defTabSz="914400">
              <a:spcAft>
                <a:spcPts val="600"/>
              </a:spcAft>
            </a:pPr>
            <a:fld id="{DFDF98CC-160E-494C-8C3C-8CDC5FA257DE}" type="slidenum">
              <a:rPr lang="en-US" smtClean="0"/>
              <a:pPr defTabSz="914400">
                <a:spcAft>
                  <a:spcPts val="600"/>
                </a:spcAft>
              </a:pPr>
              <a:t>7</a:t>
            </a:fld>
            <a:endParaRPr lang="en-US"/>
          </a:p>
        </p:txBody>
      </p:sp>
    </p:spTree>
    <p:extLst>
      <p:ext uri="{BB962C8B-B14F-4D97-AF65-F5344CB8AC3E}">
        <p14:creationId xmlns:p14="http://schemas.microsoft.com/office/powerpoint/2010/main" val="11094087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E35B6063-3C03-4579-9A0E-6CB5C5FBA376}"/>
              </a:ext>
            </a:extLst>
          </p:cNvPr>
          <p:cNvSpPr>
            <a:spLocks noGrp="1"/>
          </p:cNvSpPr>
          <p:nvPr>
            <p:ph type="dt" sz="half" idx="10"/>
          </p:nvPr>
        </p:nvSpPr>
        <p:spPr>
          <a:xfrm>
            <a:off x="7456921" y="5883276"/>
            <a:ext cx="2743200" cy="365125"/>
          </a:xfrm>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10/26/2022</a:t>
            </a:fld>
            <a:endParaRPr lang="en-US" sz="1200">
              <a:solidFill>
                <a:srgbClr val="FFFFFF"/>
              </a:solidFill>
            </a:endParaRPr>
          </a:p>
        </p:txBody>
      </p:sp>
      <p:sp>
        <p:nvSpPr>
          <p:cNvPr id="6" name="Footer Placeholder 4">
            <a:extLst>
              <a:ext uri="{FF2B5EF4-FFF2-40B4-BE49-F238E27FC236}">
                <a16:creationId xmlns:a16="http://schemas.microsoft.com/office/drawing/2014/main" id="{4C205D6B-67DB-4B0A-A6DC-A03D4C0B7E12}"/>
              </a:ext>
            </a:extLst>
          </p:cNvPr>
          <p:cNvSpPr>
            <a:spLocks noGrp="1"/>
          </p:cNvSpPr>
          <p:nvPr>
            <p:ph type="ftr" sz="quarter" idx="11"/>
          </p:nvPr>
        </p:nvSpPr>
        <p:spPr>
          <a:xfrm>
            <a:off x="1141411" y="5883275"/>
            <a:ext cx="6239309" cy="365125"/>
          </a:xfrm>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CIS 303 – Prof. C. R. Johnson</a:t>
            </a:r>
          </a:p>
        </p:txBody>
      </p:sp>
      <p:sp>
        <p:nvSpPr>
          <p:cNvPr id="7" name="Slide Number Placeholder 5">
            <a:extLst>
              <a:ext uri="{FF2B5EF4-FFF2-40B4-BE49-F238E27FC236}">
                <a16:creationId xmlns:a16="http://schemas.microsoft.com/office/drawing/2014/main" id="{E154E444-52B7-49B7-8D8B-3C2D2B42E02E}"/>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70</a:t>
            </a:fld>
            <a:endParaRPr lang="en-US" sz="1200">
              <a:solidFill>
                <a:srgbClr val="FFFFFF"/>
              </a:solidFill>
            </a:endParaRPr>
          </a:p>
        </p:txBody>
      </p:sp>
      <p:pic>
        <p:nvPicPr>
          <p:cNvPr id="8" name="Picture 7">
            <a:extLst>
              <a:ext uri="{FF2B5EF4-FFF2-40B4-BE49-F238E27FC236}">
                <a16:creationId xmlns:a16="http://schemas.microsoft.com/office/drawing/2014/main" id="{57D76E7E-6251-4810-B35D-50C104015737}"/>
              </a:ext>
            </a:extLst>
          </p:cNvPr>
          <p:cNvPicPr>
            <a:picLocks noChangeAspect="1"/>
          </p:cNvPicPr>
          <p:nvPr/>
        </p:nvPicPr>
        <p:blipFill>
          <a:blip r:embed="rId3"/>
          <a:stretch>
            <a:fillRect/>
          </a:stretch>
        </p:blipFill>
        <p:spPr>
          <a:xfrm>
            <a:off x="636069" y="0"/>
            <a:ext cx="4975804" cy="6858000"/>
          </a:xfrm>
          <a:prstGeom prst="rect">
            <a:avLst/>
          </a:prstGeom>
        </p:spPr>
      </p:pic>
      <p:pic>
        <p:nvPicPr>
          <p:cNvPr id="9" name="Picture 8">
            <a:extLst>
              <a:ext uri="{FF2B5EF4-FFF2-40B4-BE49-F238E27FC236}">
                <a16:creationId xmlns:a16="http://schemas.microsoft.com/office/drawing/2014/main" id="{683F4218-E6C4-49EC-8C07-B6F8FF6509C7}"/>
              </a:ext>
            </a:extLst>
          </p:cNvPr>
          <p:cNvPicPr>
            <a:picLocks noChangeAspect="1"/>
          </p:cNvPicPr>
          <p:nvPr/>
        </p:nvPicPr>
        <p:blipFill>
          <a:blip r:embed="rId4"/>
          <a:stretch>
            <a:fillRect/>
          </a:stretch>
        </p:blipFill>
        <p:spPr>
          <a:xfrm>
            <a:off x="6580128" y="0"/>
            <a:ext cx="4692316" cy="6858000"/>
          </a:xfrm>
          <a:prstGeom prst="rect">
            <a:avLst/>
          </a:prstGeom>
        </p:spPr>
      </p:pic>
    </p:spTree>
    <p:extLst>
      <p:ext uri="{BB962C8B-B14F-4D97-AF65-F5344CB8AC3E}">
        <p14:creationId xmlns:p14="http://schemas.microsoft.com/office/powerpoint/2010/main" val="3146948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D9196-1745-1725-43CE-E21661196335}"/>
              </a:ext>
            </a:extLst>
          </p:cNvPr>
          <p:cNvSpPr>
            <a:spLocks noGrp="1"/>
          </p:cNvSpPr>
          <p:nvPr>
            <p:ph type="title"/>
          </p:nvPr>
        </p:nvSpPr>
        <p:spPr/>
        <p:txBody>
          <a:bodyPr/>
          <a:lstStyle/>
          <a:p>
            <a:r>
              <a:rPr lang="en-US" dirty="0"/>
              <a:t>Things we usually lack</a:t>
            </a:r>
          </a:p>
        </p:txBody>
      </p:sp>
      <p:sp>
        <p:nvSpPr>
          <p:cNvPr id="3" name="Content Placeholder 2">
            <a:extLst>
              <a:ext uri="{FF2B5EF4-FFF2-40B4-BE49-F238E27FC236}">
                <a16:creationId xmlns:a16="http://schemas.microsoft.com/office/drawing/2014/main" id="{182CD83D-1637-766A-57EC-42924AD2F82C}"/>
              </a:ext>
            </a:extLst>
          </p:cNvPr>
          <p:cNvSpPr>
            <a:spLocks noGrp="1"/>
          </p:cNvSpPr>
          <p:nvPr>
            <p:ph idx="1"/>
          </p:nvPr>
        </p:nvSpPr>
        <p:spPr/>
        <p:txBody>
          <a:bodyPr>
            <a:normAutofit fontScale="70000" lnSpcReduction="20000"/>
          </a:bodyPr>
          <a:lstStyle/>
          <a:p>
            <a:r>
              <a:rPr lang="en-US" dirty="0"/>
              <a:t>Relationships and Communication </a:t>
            </a:r>
          </a:p>
          <a:p>
            <a:pPr lvl="1"/>
            <a:r>
              <a:rPr lang="en-US" dirty="0"/>
              <a:t>I can identify safe and unsafe ways to communicate with others online</a:t>
            </a:r>
          </a:p>
          <a:p>
            <a:pPr lvl="1"/>
            <a:r>
              <a:rPr lang="en-US" dirty="0"/>
              <a:t>I can take steps to keep myself safe when communicating</a:t>
            </a:r>
          </a:p>
          <a:p>
            <a:pPr lvl="1"/>
            <a:r>
              <a:rPr lang="en-US" dirty="0"/>
              <a:t>I can identify healthy and unhealthy online relationships</a:t>
            </a:r>
          </a:p>
          <a:p>
            <a:r>
              <a:rPr lang="en-US" dirty="0"/>
              <a:t>Cyberbullying, Digital Drama, and Hate Speech </a:t>
            </a:r>
          </a:p>
          <a:p>
            <a:pPr lvl="1"/>
            <a:r>
              <a:rPr lang="en-US" dirty="0"/>
              <a:t>I can take steps to avoid drama online</a:t>
            </a:r>
          </a:p>
          <a:p>
            <a:pPr lvl="1"/>
            <a:r>
              <a:rPr lang="en-US" dirty="0"/>
              <a:t>I can identify potentially dangerous situations </a:t>
            </a:r>
          </a:p>
          <a:p>
            <a:pPr lvl="1"/>
            <a:r>
              <a:rPr lang="en-US" dirty="0"/>
              <a:t>I can identify steps to help others who are in dangerous situations</a:t>
            </a:r>
          </a:p>
          <a:p>
            <a:r>
              <a:rPr lang="en-US" dirty="0"/>
              <a:t>News and Media Literacy </a:t>
            </a:r>
          </a:p>
          <a:p>
            <a:pPr lvl="1"/>
            <a:r>
              <a:rPr lang="en-US" dirty="0"/>
              <a:t>I can identify credible news/media sources </a:t>
            </a:r>
          </a:p>
          <a:p>
            <a:pPr lvl="1"/>
            <a:r>
              <a:rPr lang="en-US" dirty="0"/>
              <a:t>I can properly cite information to give credit to the author</a:t>
            </a:r>
          </a:p>
        </p:txBody>
      </p:sp>
      <p:sp>
        <p:nvSpPr>
          <p:cNvPr id="4" name="Date Placeholder 3">
            <a:extLst>
              <a:ext uri="{FF2B5EF4-FFF2-40B4-BE49-F238E27FC236}">
                <a16:creationId xmlns:a16="http://schemas.microsoft.com/office/drawing/2014/main" id="{E6D7458D-93AC-BAE3-6B95-F3FDD0F49AB0}"/>
              </a:ext>
            </a:extLst>
          </p:cNvPr>
          <p:cNvSpPr>
            <a:spLocks noGrp="1"/>
          </p:cNvSpPr>
          <p:nvPr>
            <p:ph type="dt" sz="half" idx="10"/>
          </p:nvPr>
        </p:nvSpPr>
        <p:spPr/>
        <p:txBody>
          <a:bodyPr/>
          <a:lstStyle/>
          <a:p>
            <a:fld id="{B9867A03-0D75-4281-ABBC-48F8F2265ADC}" type="datetime1">
              <a:rPr lang="en-US" smtClean="0"/>
              <a:t>10/26/2022</a:t>
            </a:fld>
            <a:endParaRPr lang="en-US"/>
          </a:p>
        </p:txBody>
      </p:sp>
      <p:sp>
        <p:nvSpPr>
          <p:cNvPr id="6" name="Slide Number Placeholder 5">
            <a:extLst>
              <a:ext uri="{FF2B5EF4-FFF2-40B4-BE49-F238E27FC236}">
                <a16:creationId xmlns:a16="http://schemas.microsoft.com/office/drawing/2014/main" id="{0417659B-B7E8-74B8-C403-CE441369B936}"/>
              </a:ext>
            </a:extLst>
          </p:cNvPr>
          <p:cNvSpPr>
            <a:spLocks noGrp="1"/>
          </p:cNvSpPr>
          <p:nvPr>
            <p:ph type="sldNum" sz="quarter" idx="12"/>
          </p:nvPr>
        </p:nvSpPr>
        <p:spPr/>
        <p:txBody>
          <a:bodyPr/>
          <a:lstStyle/>
          <a:p>
            <a:fld id="{DFDF98CC-160E-494C-8C3C-8CDC5FA257DE}" type="slidenum">
              <a:rPr lang="en-US" smtClean="0"/>
              <a:t>8</a:t>
            </a:fld>
            <a:endParaRPr lang="en-US"/>
          </a:p>
        </p:txBody>
      </p:sp>
    </p:spTree>
    <p:extLst>
      <p:ext uri="{BB962C8B-B14F-4D97-AF65-F5344CB8AC3E}">
        <p14:creationId xmlns:p14="http://schemas.microsoft.com/office/powerpoint/2010/main" val="2369620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is a Seedy Dive Bar</a:t>
            </a:r>
          </a:p>
        </p:txBody>
      </p:sp>
      <p:sp>
        <p:nvSpPr>
          <p:cNvPr id="3" name="Content Placeholder 2"/>
          <p:cNvSpPr>
            <a:spLocks noGrp="1"/>
          </p:cNvSpPr>
          <p:nvPr>
            <p:ph idx="1"/>
          </p:nvPr>
        </p:nvSpPr>
        <p:spPr>
          <a:xfrm>
            <a:off x="1141414" y="2097088"/>
            <a:ext cx="9905997" cy="4491972"/>
          </a:xfrm>
        </p:spPr>
        <p:txBody>
          <a:bodyPr>
            <a:normAutofit/>
          </a:bodyPr>
          <a:lstStyle/>
          <a:p>
            <a:r>
              <a:rPr lang="en-US" dirty="0"/>
              <a:t>Facebook is the preferred global platform used to self-manage the delinquent public images and reputations of at risk youth, gang members, and known offenders—even while incarcerated. </a:t>
            </a:r>
          </a:p>
          <a:p>
            <a:r>
              <a:rPr lang="en-US" dirty="0"/>
              <a:t>Given its obvious appeal to overtly anti-social groups and individuals, one can theorize Facebook is an inherently risk-prone and criminogenic environment to navigate. </a:t>
            </a:r>
          </a:p>
        </p:txBody>
      </p:sp>
    </p:spTree>
    <p:extLst>
      <p:ext uri="{BB962C8B-B14F-4D97-AF65-F5344CB8AC3E}">
        <p14:creationId xmlns:p14="http://schemas.microsoft.com/office/powerpoint/2010/main" val="40398141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ustom 20">
      <a:dk1>
        <a:sysClr val="windowText" lastClr="000000"/>
      </a:dk1>
      <a:lt1>
        <a:sysClr val="window" lastClr="FFFFFF"/>
      </a:lt1>
      <a:dk2>
        <a:srgbClr val="632E62"/>
      </a:dk2>
      <a:lt2>
        <a:srgbClr val="19141A"/>
      </a:lt2>
      <a:accent1>
        <a:srgbClr val="762EB1"/>
      </a:accent1>
      <a:accent2>
        <a:srgbClr val="762EB1"/>
      </a:accent2>
      <a:accent3>
        <a:srgbClr val="755DD9"/>
      </a:accent3>
      <a:accent4>
        <a:srgbClr val="665EB8"/>
      </a:accent4>
      <a:accent5>
        <a:srgbClr val="45A5ED"/>
      </a:accent5>
      <a:accent6>
        <a:srgbClr val="5982DB"/>
      </a:accent6>
      <a:hlink>
        <a:srgbClr val="E7CDE7"/>
      </a:hlink>
      <a:folHlink>
        <a:srgbClr val="D09BCF"/>
      </a:folHlink>
    </a:clrScheme>
    <a:fontScheme name="Custom 3">
      <a:majorFont>
        <a:latin typeface="Bahnschrift"/>
        <a:ea typeface=""/>
        <a:cs typeface=""/>
      </a:majorFont>
      <a:minorFont>
        <a:latin typeface="HelvLight"/>
        <a:ea typeface=""/>
        <a:cs typeface=""/>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961</TotalTime>
  <Words>4971</Words>
  <Application>Microsoft Office PowerPoint</Application>
  <PresentationFormat>Widescreen</PresentationFormat>
  <Paragraphs>435</Paragraphs>
  <Slides>70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Bahnschrift</vt:lpstr>
      <vt:lpstr>Calibri</vt:lpstr>
      <vt:lpstr>HelvLight</vt:lpstr>
      <vt:lpstr>Circuit</vt:lpstr>
      <vt:lpstr>Module Seven: Digital Citizenship in the Information Age</vt:lpstr>
      <vt:lpstr>Elements of Digital Citizenship</vt:lpstr>
      <vt:lpstr>What “Good” citizens do</vt:lpstr>
      <vt:lpstr>9 Elements of Citizenship</vt:lpstr>
      <vt:lpstr>9 Elements of Citizenship</vt:lpstr>
      <vt:lpstr>9 Elements of Citizenship</vt:lpstr>
      <vt:lpstr>S3 –  Safe, Savvy, Social</vt:lpstr>
      <vt:lpstr>Things we usually lack</vt:lpstr>
      <vt:lpstr>Facebook is a Seedy Dive Bar</vt:lpstr>
      <vt:lpstr>Facebook is a Seedy Dive Bar</vt:lpstr>
      <vt:lpstr>YouTube Goes “Kid Safe”</vt:lpstr>
      <vt:lpstr>Math Rules All</vt:lpstr>
      <vt:lpstr>PowerPoint Presentation</vt:lpstr>
      <vt:lpstr>Cyberbullying Victimology</vt:lpstr>
      <vt:lpstr>PowerPoint Presentation</vt:lpstr>
      <vt:lpstr>PowerPoint Presentation</vt:lpstr>
      <vt:lpstr>But who is cyber-bullied?</vt:lpstr>
      <vt:lpstr>PowerPoint Presentation</vt:lpstr>
      <vt:lpstr>PowerPoint Presentation</vt:lpstr>
      <vt:lpstr>PowerPoint Presentation</vt:lpstr>
      <vt:lpstr>Cyber-bullying to cyber-harassment</vt:lpstr>
      <vt:lpstr>WIS 947.0125</vt:lpstr>
      <vt:lpstr>Cyber harassment to cyber-stalking</vt:lpstr>
      <vt:lpstr>Wire Fraud</vt:lpstr>
      <vt:lpstr>Wire Fraud</vt:lpstr>
      <vt:lpstr>Business as a Victim</vt:lpstr>
      <vt:lpstr>PowerPoint Presentation</vt:lpstr>
      <vt:lpstr>PowerPoint Presentation</vt:lpstr>
      <vt:lpstr>Computer Crime Laws</vt:lpstr>
      <vt:lpstr>Business Brings Laws</vt:lpstr>
      <vt:lpstr>What’s Old is New</vt:lpstr>
      <vt:lpstr>State Internet Laws</vt:lpstr>
      <vt:lpstr>The CFAA</vt:lpstr>
      <vt:lpstr>the CFAA</vt:lpstr>
      <vt:lpstr>CFAA Offenses &amp; Penalties</vt:lpstr>
      <vt:lpstr>Lessig’s Framework</vt:lpstr>
      <vt:lpstr>Dirty Rhetorical tricks – Rational Persuasion</vt:lpstr>
      <vt:lpstr>Dirty Rhetorical tricks – Rational Persuasion</vt:lpstr>
      <vt:lpstr>Dirty Rhetorical tricks – Rational Persuasion</vt:lpstr>
      <vt:lpstr>Dirty Rhetorical Tricks - Trolling</vt:lpstr>
      <vt:lpstr>Dirty Rhetorical Tricks - Trolling</vt:lpstr>
      <vt:lpstr>Hacking Humans</vt:lpstr>
      <vt:lpstr>The pen is mightier than the sword</vt:lpstr>
      <vt:lpstr>The pen is mightier than the sword</vt:lpstr>
      <vt:lpstr>Cognitive Hacking</vt:lpstr>
      <vt:lpstr>Zeitgeist manipulation</vt:lpstr>
      <vt:lpstr>Free Will</vt:lpstr>
      <vt:lpstr>The Secret sauce</vt:lpstr>
      <vt:lpstr>VAD MOdel</vt:lpstr>
      <vt:lpstr>Imagine four balls at the edge of a cliff… memes work the same way</vt:lpstr>
      <vt:lpstr>Planting the seed</vt:lpstr>
      <vt:lpstr>PowerPoint Presentation</vt:lpstr>
      <vt:lpstr>Planting the seed</vt:lpstr>
      <vt:lpstr>Planting the seed</vt:lpstr>
      <vt:lpstr>PowerPoint Presentation</vt:lpstr>
      <vt:lpstr>You are who we are together</vt:lpstr>
      <vt:lpstr>Big Five</vt:lpstr>
      <vt:lpstr>Big Five &amp; Dark Tetrad</vt:lpstr>
      <vt:lpstr>Self-Representation</vt:lpstr>
      <vt:lpstr>Self-Representation</vt:lpstr>
      <vt:lpstr>PowerPoint Presentation</vt:lpstr>
      <vt:lpstr>Big Five &amp; Photos</vt:lpstr>
      <vt:lpstr>Big Five &amp; Photos</vt:lpstr>
      <vt:lpstr>Big Five &amp; Photos</vt:lpstr>
      <vt:lpstr>Big Five &amp; Photos</vt:lpstr>
      <vt:lpstr>Big Five &amp; Photos</vt:lpstr>
      <vt:lpstr>Profile Pics</vt:lpstr>
      <vt:lpstr>Profile Pics</vt:lpstr>
      <vt:lpstr>More Than Mean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Four: Digital Citizenship in the Information Age</dc:title>
  <dc:creator>Chad Johnson</dc:creator>
  <cp:lastModifiedBy>Johnson, Chad</cp:lastModifiedBy>
  <cp:revision>11</cp:revision>
  <dcterms:created xsi:type="dcterms:W3CDTF">2020-06-26T17:00:45Z</dcterms:created>
  <dcterms:modified xsi:type="dcterms:W3CDTF">2022-10-26T17:57:12Z</dcterms:modified>
</cp:coreProperties>
</file>